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0058400" cy="7772400"/>
  <p:notesSz cx="7102475" cy="9388475"/>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5C5C5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91" autoAdjust="0"/>
    <p:restoredTop sz="95747" autoAdjust="0"/>
  </p:normalViewPr>
  <p:slideViewPr>
    <p:cSldViewPr>
      <p:cViewPr>
        <p:scale>
          <a:sx n="100" d="100"/>
          <a:sy n="100" d="100"/>
        </p:scale>
        <p:origin x="-1938" y="90"/>
      </p:cViewPr>
      <p:guideLst>
        <p:guide orient="horz" pos="2448"/>
        <p:guide pos="316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77103" cy="469106"/>
          </a:xfrm>
          <a:prstGeom prst="rect">
            <a:avLst/>
          </a:prstGeom>
        </p:spPr>
        <p:txBody>
          <a:bodyPr vert="horz" lIns="91605" tIns="45802" rIns="91605" bIns="45802" rtlCol="0"/>
          <a:lstStyle>
            <a:lvl1pPr algn="l">
              <a:defRPr sz="1200"/>
            </a:lvl1pPr>
          </a:lstStyle>
          <a:p>
            <a:endParaRPr lang="en-US"/>
          </a:p>
        </p:txBody>
      </p:sp>
      <p:sp>
        <p:nvSpPr>
          <p:cNvPr id="3" name="Date Placeholder 2"/>
          <p:cNvSpPr>
            <a:spLocks noGrp="1"/>
          </p:cNvSpPr>
          <p:nvPr>
            <p:ph type="dt" idx="1"/>
          </p:nvPr>
        </p:nvSpPr>
        <p:spPr>
          <a:xfrm>
            <a:off x="4023783" y="2"/>
            <a:ext cx="3077103" cy="469106"/>
          </a:xfrm>
          <a:prstGeom prst="rect">
            <a:avLst/>
          </a:prstGeom>
        </p:spPr>
        <p:txBody>
          <a:bodyPr vert="horz" lIns="91605" tIns="45802" rIns="91605" bIns="45802" rtlCol="0"/>
          <a:lstStyle>
            <a:lvl1pPr algn="r">
              <a:defRPr sz="1200"/>
            </a:lvl1pPr>
          </a:lstStyle>
          <a:p>
            <a:fld id="{33179C7F-122D-421D-ADC8-77CE6605559D}" type="datetimeFigureOut">
              <a:rPr lang="en-US" smtClean="0"/>
              <a:pPr/>
              <a:t>5/15/2015</a:t>
            </a:fld>
            <a:endParaRPr lang="en-US"/>
          </a:p>
        </p:txBody>
      </p:sp>
      <p:sp>
        <p:nvSpPr>
          <p:cNvPr id="4" name="Slide Image Placeholder 3"/>
          <p:cNvSpPr>
            <a:spLocks noGrp="1" noRot="1" noChangeAspect="1"/>
          </p:cNvSpPr>
          <p:nvPr>
            <p:ph type="sldImg" idx="2"/>
          </p:nvPr>
        </p:nvSpPr>
        <p:spPr>
          <a:xfrm>
            <a:off x="1273175" y="704850"/>
            <a:ext cx="4556125" cy="3521075"/>
          </a:xfrm>
          <a:prstGeom prst="rect">
            <a:avLst/>
          </a:prstGeom>
          <a:noFill/>
          <a:ln w="12700">
            <a:solidFill>
              <a:prstClr val="black"/>
            </a:solidFill>
          </a:ln>
        </p:spPr>
        <p:txBody>
          <a:bodyPr vert="horz" lIns="91605" tIns="45802" rIns="91605" bIns="45802" rtlCol="0" anchor="ctr"/>
          <a:lstStyle/>
          <a:p>
            <a:endParaRPr lang="en-US"/>
          </a:p>
        </p:txBody>
      </p:sp>
      <p:sp>
        <p:nvSpPr>
          <p:cNvPr id="5" name="Notes Placeholder 4"/>
          <p:cNvSpPr>
            <a:spLocks noGrp="1"/>
          </p:cNvSpPr>
          <p:nvPr>
            <p:ph type="body" sz="quarter" idx="3"/>
          </p:nvPr>
        </p:nvSpPr>
        <p:spPr>
          <a:xfrm>
            <a:off x="709611" y="4458890"/>
            <a:ext cx="5683253" cy="4225132"/>
          </a:xfrm>
          <a:prstGeom prst="rect">
            <a:avLst/>
          </a:prstGeom>
        </p:spPr>
        <p:txBody>
          <a:bodyPr vert="horz" lIns="91605" tIns="45802" rIns="91605" bIns="4580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917781"/>
            <a:ext cx="3077103" cy="469106"/>
          </a:xfrm>
          <a:prstGeom prst="rect">
            <a:avLst/>
          </a:prstGeom>
        </p:spPr>
        <p:txBody>
          <a:bodyPr vert="horz" lIns="91605" tIns="45802" rIns="91605" bIns="45802" rtlCol="0" anchor="b"/>
          <a:lstStyle>
            <a:lvl1pPr algn="l">
              <a:defRPr sz="1200"/>
            </a:lvl1pPr>
          </a:lstStyle>
          <a:p>
            <a:endParaRPr lang="en-US"/>
          </a:p>
        </p:txBody>
      </p:sp>
      <p:sp>
        <p:nvSpPr>
          <p:cNvPr id="7" name="Slide Number Placeholder 6"/>
          <p:cNvSpPr>
            <a:spLocks noGrp="1"/>
          </p:cNvSpPr>
          <p:nvPr>
            <p:ph type="sldNum" sz="quarter" idx="5"/>
          </p:nvPr>
        </p:nvSpPr>
        <p:spPr>
          <a:xfrm>
            <a:off x="4023783" y="8917781"/>
            <a:ext cx="3077103" cy="469106"/>
          </a:xfrm>
          <a:prstGeom prst="rect">
            <a:avLst/>
          </a:prstGeom>
        </p:spPr>
        <p:txBody>
          <a:bodyPr vert="horz" lIns="91605" tIns="45802" rIns="91605" bIns="45802" rtlCol="0" anchor="b"/>
          <a:lstStyle>
            <a:lvl1pPr algn="r">
              <a:defRPr sz="1200"/>
            </a:lvl1pPr>
          </a:lstStyle>
          <a:p>
            <a:fld id="{032CF1D3-BC2E-4A09-84C7-3D75C10B229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2CF1D3-BC2E-4A09-84C7-3D75C10B229B}"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2414482"/>
            <a:ext cx="8549640" cy="1666028"/>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760" y="4404360"/>
            <a:ext cx="7040880" cy="19862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38EAC4-0EC2-4504-964B-2E0F463B49EC}" type="datetimeFigureOut">
              <a:rPr lang="en-US" smtClean="0"/>
              <a:pPr/>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9D26D3-B3F6-498B-8D41-419BD06923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38EAC4-0EC2-4504-964B-2E0F463B49EC}" type="datetimeFigureOut">
              <a:rPr lang="en-US" smtClean="0"/>
              <a:pPr/>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9D26D3-B3F6-498B-8D41-419BD06923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22272" y="352637"/>
            <a:ext cx="2488407" cy="751691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53562" y="352637"/>
            <a:ext cx="7301071" cy="751691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38EAC4-0EC2-4504-964B-2E0F463B49EC}" type="datetimeFigureOut">
              <a:rPr lang="en-US" smtClean="0"/>
              <a:pPr/>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9D26D3-B3F6-498B-8D41-419BD06923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38EAC4-0EC2-4504-964B-2E0F463B49EC}" type="datetimeFigureOut">
              <a:rPr lang="en-US" smtClean="0"/>
              <a:pPr/>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9D26D3-B3F6-498B-8D41-419BD06923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994487"/>
            <a:ext cx="8549640" cy="1543685"/>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794544" y="3294275"/>
            <a:ext cx="8549640" cy="1700212"/>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38EAC4-0EC2-4504-964B-2E0F463B49EC}" type="datetimeFigureOut">
              <a:rPr lang="en-US" smtClean="0"/>
              <a:pPr/>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9D26D3-B3F6-498B-8D41-419BD06923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53562" y="2054648"/>
            <a:ext cx="4894738" cy="5814907"/>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615941" y="2054648"/>
            <a:ext cx="4894739" cy="5814907"/>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38EAC4-0EC2-4504-964B-2E0F463B49EC}" type="datetimeFigureOut">
              <a:rPr lang="en-US" smtClean="0"/>
              <a:pPr/>
              <a:t>5/15/2015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9D26D3-B3F6-498B-8D41-419BD06923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6"/>
            <a:ext cx="9052560" cy="1295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2920" y="1739795"/>
            <a:ext cx="4444207"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02920" y="2464859"/>
            <a:ext cx="4444207"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09528" y="1739795"/>
            <a:ext cx="4445953"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109528" y="2464859"/>
            <a:ext cx="4445953"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38EAC4-0EC2-4504-964B-2E0F463B49EC}" type="datetimeFigureOut">
              <a:rPr lang="en-US" smtClean="0"/>
              <a:pPr/>
              <a:t>5/15/2015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9D26D3-B3F6-498B-8D41-419BD06923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38EAC4-0EC2-4504-964B-2E0F463B49EC}" type="datetimeFigureOut">
              <a:rPr lang="en-US" smtClean="0"/>
              <a:pPr/>
              <a:t>5/15/2015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9D26D3-B3F6-498B-8D41-419BD06923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38EAC4-0EC2-4504-964B-2E0F463B49EC}" type="datetimeFigureOut">
              <a:rPr lang="en-US" smtClean="0"/>
              <a:pPr/>
              <a:t>5/15/2015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9D26D3-B3F6-498B-8D41-419BD06923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309457"/>
            <a:ext cx="3309144" cy="131699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932555" y="309457"/>
            <a:ext cx="5622925" cy="6633528"/>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2921" y="1626447"/>
            <a:ext cx="3309144" cy="5316538"/>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38EAC4-0EC2-4504-964B-2E0F463B49EC}" type="datetimeFigureOut">
              <a:rPr lang="en-US" smtClean="0"/>
              <a:pPr/>
              <a:t>5/15/2015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9D26D3-B3F6-498B-8D41-419BD06923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0"/>
            <a:ext cx="6035040" cy="642303"/>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971517" y="694478"/>
            <a:ext cx="6035040" cy="46634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a:p>
        </p:txBody>
      </p:sp>
      <p:sp>
        <p:nvSpPr>
          <p:cNvPr id="4" name="Text Placeholder 3"/>
          <p:cNvSpPr>
            <a:spLocks noGrp="1"/>
          </p:cNvSpPr>
          <p:nvPr>
            <p:ph type="body" sz="half" idx="2"/>
          </p:nvPr>
        </p:nvSpPr>
        <p:spPr>
          <a:xfrm>
            <a:off x="1971517" y="6082983"/>
            <a:ext cx="6035040" cy="912177"/>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38EAC4-0EC2-4504-964B-2E0F463B49EC}" type="datetimeFigureOut">
              <a:rPr lang="en-US" smtClean="0"/>
              <a:pPr/>
              <a:t>5/15/2015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9D26D3-B3F6-498B-8D41-419BD06923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311256"/>
            <a:ext cx="9052560" cy="1295400"/>
          </a:xfrm>
          <a:prstGeom prst="rect">
            <a:avLst/>
          </a:prstGeom>
        </p:spPr>
        <p:txBody>
          <a:bodyPr vert="horz" lIns="101882" tIns="50941" rIns="101882"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02920" y="1813560"/>
            <a:ext cx="9052560" cy="5129425"/>
          </a:xfrm>
          <a:prstGeom prst="rect">
            <a:avLst/>
          </a:prstGeom>
        </p:spPr>
        <p:txBody>
          <a:bodyPr vert="horz" lIns="101882" tIns="50941" rIns="101882"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02920" y="7203864"/>
            <a:ext cx="2346960" cy="413808"/>
          </a:xfrm>
          <a:prstGeom prst="rect">
            <a:avLst/>
          </a:prstGeom>
        </p:spPr>
        <p:txBody>
          <a:bodyPr vert="horz" lIns="101882" tIns="50941" rIns="101882" bIns="50941" rtlCol="0" anchor="ctr"/>
          <a:lstStyle>
            <a:lvl1pPr algn="l">
              <a:defRPr sz="1300">
                <a:solidFill>
                  <a:schemeClr val="tx1">
                    <a:tint val="75000"/>
                  </a:schemeClr>
                </a:solidFill>
              </a:defRPr>
            </a:lvl1pPr>
          </a:lstStyle>
          <a:p>
            <a:fld id="{D538EAC4-0EC2-4504-964B-2E0F463B49EC}" type="datetimeFigureOut">
              <a:rPr lang="en-US" smtClean="0"/>
              <a:pPr/>
              <a:t>5/15/2015</a:t>
            </a:fld>
            <a:endParaRPr lang="en-US"/>
          </a:p>
        </p:txBody>
      </p:sp>
      <p:sp>
        <p:nvSpPr>
          <p:cNvPr id="5" name="Footer Placeholder 4"/>
          <p:cNvSpPr>
            <a:spLocks noGrp="1"/>
          </p:cNvSpPr>
          <p:nvPr>
            <p:ph type="ftr" sz="quarter" idx="3"/>
          </p:nvPr>
        </p:nvSpPr>
        <p:spPr>
          <a:xfrm>
            <a:off x="3436620" y="7203864"/>
            <a:ext cx="3185160" cy="413808"/>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208520" y="7203864"/>
            <a:ext cx="2346960" cy="413808"/>
          </a:xfrm>
          <a:prstGeom prst="rect">
            <a:avLst/>
          </a:prstGeom>
        </p:spPr>
        <p:txBody>
          <a:bodyPr vert="horz" lIns="101882" tIns="50941" rIns="101882" bIns="50941" rtlCol="0" anchor="ctr"/>
          <a:lstStyle>
            <a:lvl1pPr algn="r">
              <a:defRPr sz="1300">
                <a:solidFill>
                  <a:schemeClr val="tx1">
                    <a:tint val="75000"/>
                  </a:schemeClr>
                </a:solidFill>
              </a:defRPr>
            </a:lvl1pPr>
          </a:lstStyle>
          <a:p>
            <a:fld id="{2F9D26D3-B3F6-498B-8D41-419BD069236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mailto:marketstreetmarket@gmail.com"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 name="Group 56"/>
          <p:cNvGrpSpPr/>
          <p:nvPr/>
        </p:nvGrpSpPr>
        <p:grpSpPr>
          <a:xfrm>
            <a:off x="3276600" y="3755648"/>
            <a:ext cx="3352800" cy="3918704"/>
            <a:chOff x="3291840" y="1828800"/>
            <a:chExt cx="3352800" cy="3918704"/>
          </a:xfrm>
        </p:grpSpPr>
        <p:sp>
          <p:nvSpPr>
            <p:cNvPr id="24" name="TextBox 23"/>
            <p:cNvSpPr txBox="1"/>
            <p:nvPr/>
          </p:nvSpPr>
          <p:spPr>
            <a:xfrm>
              <a:off x="3291840" y="1828800"/>
              <a:ext cx="3352800" cy="384721"/>
            </a:xfrm>
            <a:prstGeom prst="rect">
              <a:avLst/>
            </a:prstGeom>
            <a:noFill/>
          </p:spPr>
          <p:txBody>
            <a:bodyPr wrap="square" rtlCol="0">
              <a:spAutoFit/>
            </a:bodyPr>
            <a:lstStyle/>
            <a:p>
              <a:pPr algn="ctr"/>
              <a:r>
                <a:rPr lang="en-US" sz="1900" spc="20" dirty="0" smtClean="0">
                  <a:latin typeface="Libel Suit" pitchFamily="2" charset="0"/>
                </a:rPr>
                <a:t>Just in case you can’t find us…</a:t>
              </a:r>
              <a:endParaRPr lang="en-US" sz="1900" spc="20" dirty="0">
                <a:latin typeface="Libel Suit" pitchFamily="2" charset="0"/>
              </a:endParaRPr>
            </a:p>
          </p:txBody>
        </p:sp>
        <p:grpSp>
          <p:nvGrpSpPr>
            <p:cNvPr id="32" name="Group 31"/>
            <p:cNvGrpSpPr/>
            <p:nvPr/>
          </p:nvGrpSpPr>
          <p:grpSpPr>
            <a:xfrm>
              <a:off x="3494445" y="2230496"/>
              <a:ext cx="3073995" cy="2493904"/>
              <a:chOff x="3494445" y="2049427"/>
              <a:chExt cx="3073995" cy="2493904"/>
            </a:xfrm>
          </p:grpSpPr>
          <p:pic>
            <p:nvPicPr>
              <p:cNvPr id="1029" name="Picture 5"/>
              <p:cNvPicPr>
                <a:picLocks noChangeAspect="1" noChangeArrowheads="1"/>
              </p:cNvPicPr>
              <p:nvPr/>
            </p:nvPicPr>
            <p:blipFill>
              <a:blip r:embed="rId2" cstate="print"/>
              <a:srcRect/>
              <a:stretch>
                <a:fillRect/>
              </a:stretch>
            </p:blipFill>
            <p:spPr bwMode="auto">
              <a:xfrm>
                <a:off x="3494445" y="2049427"/>
                <a:ext cx="3073995" cy="2493904"/>
              </a:xfrm>
              <a:prstGeom prst="rect">
                <a:avLst/>
              </a:prstGeom>
              <a:noFill/>
              <a:ln w="9525">
                <a:solidFill>
                  <a:schemeClr val="tx1"/>
                </a:solidFill>
                <a:miter lim="800000"/>
                <a:headEnd/>
                <a:tailEnd/>
              </a:ln>
            </p:spPr>
          </p:pic>
          <p:sp>
            <p:nvSpPr>
              <p:cNvPr id="26" name="Rectangle 25"/>
              <p:cNvSpPr/>
              <p:nvPr/>
            </p:nvSpPr>
            <p:spPr>
              <a:xfrm rot="1424849">
                <a:off x="4135444" y="3220709"/>
                <a:ext cx="1051891" cy="246221"/>
              </a:xfrm>
              <a:prstGeom prst="rect">
                <a:avLst/>
              </a:prstGeom>
              <a:noFill/>
            </p:spPr>
            <p:txBody>
              <a:bodyPr wrap="none" lIns="91440" tIns="45720" rIns="91440" bIns="45720">
                <a:spAutoFit/>
              </a:bodyPr>
              <a:lstStyle/>
              <a:p>
                <a:pPr algn="ctr"/>
                <a:r>
                  <a:rPr lang="en-US" sz="1000" cap="none" spc="0" dirty="0" smtClean="0">
                    <a:ln w="17780" cmpd="sng">
                      <a:no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pitchFamily="34" charset="0"/>
                    <a:cs typeface="Arial" pitchFamily="34" charset="0"/>
                  </a:rPr>
                  <a:t>Downtown Mall</a:t>
                </a:r>
                <a:endParaRPr lang="en-US" sz="1000" cap="none" spc="0" dirty="0">
                  <a:ln w="17780" cmpd="sng">
                    <a:no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pitchFamily="34" charset="0"/>
                  <a:cs typeface="Arial" pitchFamily="34" charset="0"/>
                </a:endParaRPr>
              </a:p>
            </p:txBody>
          </p:sp>
          <p:sp>
            <p:nvSpPr>
              <p:cNvPr id="27" name="Rectangle 26"/>
              <p:cNvSpPr/>
              <p:nvPr/>
            </p:nvSpPr>
            <p:spPr>
              <a:xfrm rot="17521446">
                <a:off x="4872095" y="2668222"/>
                <a:ext cx="437940" cy="215444"/>
              </a:xfrm>
              <a:prstGeom prst="rect">
                <a:avLst/>
              </a:prstGeom>
              <a:noFill/>
            </p:spPr>
            <p:txBody>
              <a:bodyPr wrap="none" lIns="91440" tIns="45720" rIns="91440" bIns="45720">
                <a:spAutoFit/>
              </a:bodyPr>
              <a:lstStyle/>
              <a:p>
                <a:pPr algn="ctr"/>
                <a:r>
                  <a:rPr lang="en-US" sz="800" b="1" dirty="0" smtClean="0">
                    <a:ln w="17780" cmpd="sng">
                      <a:noFill/>
                      <a:prstDash val="solid"/>
                      <a:miter lim="800000"/>
                    </a:ln>
                    <a:solidFill>
                      <a:srgbClr val="5C5C5C"/>
                    </a:solidFill>
                    <a:latin typeface="Arial" pitchFamily="34" charset="0"/>
                    <a:cs typeface="Arial" pitchFamily="34" charset="0"/>
                  </a:rPr>
                  <a:t>4</a:t>
                </a:r>
                <a:r>
                  <a:rPr lang="en-US" sz="800" b="1" baseline="30000" dirty="0" smtClean="0">
                    <a:ln w="17780" cmpd="sng">
                      <a:noFill/>
                      <a:prstDash val="solid"/>
                      <a:miter lim="800000"/>
                    </a:ln>
                    <a:solidFill>
                      <a:srgbClr val="5C5C5C"/>
                    </a:solidFill>
                    <a:latin typeface="Arial" pitchFamily="34" charset="0"/>
                    <a:cs typeface="Arial" pitchFamily="34" charset="0"/>
                  </a:rPr>
                  <a:t>th</a:t>
                </a:r>
                <a:r>
                  <a:rPr lang="en-US" sz="800" b="1" dirty="0" smtClean="0">
                    <a:ln w="17780" cmpd="sng">
                      <a:noFill/>
                      <a:prstDash val="solid"/>
                      <a:miter lim="800000"/>
                    </a:ln>
                    <a:solidFill>
                      <a:srgbClr val="5C5C5C"/>
                    </a:solidFill>
                    <a:latin typeface="Arial" pitchFamily="34" charset="0"/>
                    <a:cs typeface="Arial" pitchFamily="34" charset="0"/>
                  </a:rPr>
                  <a:t> </a:t>
                </a:r>
                <a:r>
                  <a:rPr lang="en-US" sz="700" b="1" cap="none" spc="0" dirty="0" smtClean="0">
                    <a:ln w="17780" cmpd="sng">
                      <a:noFill/>
                      <a:prstDash val="solid"/>
                      <a:miter lim="800000"/>
                    </a:ln>
                    <a:solidFill>
                      <a:srgbClr val="5C5C5C"/>
                    </a:solidFill>
                    <a:latin typeface="Arial" pitchFamily="34" charset="0"/>
                    <a:cs typeface="Arial" pitchFamily="34" charset="0"/>
                  </a:rPr>
                  <a:t>St</a:t>
                </a:r>
                <a:endParaRPr lang="en-US" sz="700" b="1" cap="none" spc="0" dirty="0">
                  <a:ln w="17780" cmpd="sng">
                    <a:noFill/>
                    <a:prstDash val="solid"/>
                    <a:miter lim="800000"/>
                  </a:ln>
                  <a:solidFill>
                    <a:srgbClr val="5C5C5C"/>
                  </a:solidFill>
                  <a:latin typeface="Arial" pitchFamily="34" charset="0"/>
                  <a:cs typeface="Arial" pitchFamily="34" charset="0"/>
                </a:endParaRPr>
              </a:p>
            </p:txBody>
          </p:sp>
        </p:grpSp>
        <p:sp>
          <p:nvSpPr>
            <p:cNvPr id="33" name="TextBox 32"/>
            <p:cNvSpPr txBox="1"/>
            <p:nvPr/>
          </p:nvSpPr>
          <p:spPr>
            <a:xfrm>
              <a:off x="3291840" y="4854952"/>
              <a:ext cx="3352800" cy="892552"/>
            </a:xfrm>
            <a:prstGeom prst="rect">
              <a:avLst/>
            </a:prstGeom>
            <a:noFill/>
          </p:spPr>
          <p:txBody>
            <a:bodyPr wrap="square" rtlCol="0">
              <a:spAutoFit/>
            </a:bodyPr>
            <a:lstStyle/>
            <a:p>
              <a:pPr algn="ctr"/>
              <a:r>
                <a:rPr lang="en-US" sz="1200" spc="20" dirty="0" smtClean="0">
                  <a:latin typeface="Libel Suit" pitchFamily="2" charset="0"/>
                </a:rPr>
                <a:t>We are located at the corner of 4th St. and Market St.  We are accessible by bus </a:t>
              </a:r>
              <a:r>
                <a:rPr lang="en-US" sz="1200" spc="20" smtClean="0">
                  <a:latin typeface="Libel Suit" pitchFamily="2" charset="0"/>
                </a:rPr>
                <a:t>routes 1, 4, 6, 7, 8, 9, 10, 11 and </a:t>
              </a:r>
              <a:r>
                <a:rPr lang="en-US" sz="1200" spc="20" dirty="0" smtClean="0">
                  <a:latin typeface="Libel Suit" pitchFamily="2" charset="0"/>
                </a:rPr>
                <a:t>the Free Trolley.  We also offer validation for 2 hours of </a:t>
              </a:r>
              <a:r>
                <a:rPr lang="en-US" sz="1200" b="1" spc="20" dirty="0" smtClean="0">
                  <a:latin typeface="Libel Suit" pitchFamily="2" charset="0"/>
                </a:rPr>
                <a:t>free parking </a:t>
              </a:r>
              <a:r>
                <a:rPr lang="en-US" sz="1200" spc="20" dirty="0" smtClean="0">
                  <a:latin typeface="Libel Suit" pitchFamily="2" charset="0"/>
                </a:rPr>
                <a:t>in the Market St. and Water St. garages</a:t>
              </a:r>
              <a:r>
                <a:rPr lang="en-US" sz="1600" spc="20" dirty="0" smtClean="0">
                  <a:latin typeface="Libel Suit" pitchFamily="2" charset="0"/>
                </a:rPr>
                <a:t>.</a:t>
              </a:r>
            </a:p>
          </p:txBody>
        </p:sp>
      </p:grpSp>
      <p:grpSp>
        <p:nvGrpSpPr>
          <p:cNvPr id="56" name="Group 55"/>
          <p:cNvGrpSpPr/>
          <p:nvPr/>
        </p:nvGrpSpPr>
        <p:grpSpPr>
          <a:xfrm>
            <a:off x="0" y="191155"/>
            <a:ext cx="3407664" cy="7337256"/>
            <a:chOff x="0" y="191155"/>
            <a:chExt cx="3407664" cy="7337256"/>
          </a:xfrm>
        </p:grpSpPr>
        <p:sp>
          <p:nvSpPr>
            <p:cNvPr id="15" name="TextBox 14"/>
            <p:cNvSpPr txBox="1"/>
            <p:nvPr/>
          </p:nvSpPr>
          <p:spPr>
            <a:xfrm>
              <a:off x="54864" y="191155"/>
              <a:ext cx="3352800" cy="4847481"/>
            </a:xfrm>
            <a:prstGeom prst="rect">
              <a:avLst/>
            </a:prstGeom>
            <a:noFill/>
          </p:spPr>
          <p:txBody>
            <a:bodyPr wrap="square" rtlCol="0">
              <a:spAutoFit/>
            </a:bodyPr>
            <a:lstStyle/>
            <a:p>
              <a:pPr algn="ctr"/>
              <a:r>
                <a:rPr lang="en-US" sz="2800" b="1" dirty="0" smtClean="0">
                  <a:latin typeface="Libel Suit" pitchFamily="2" charset="0"/>
                </a:rPr>
                <a:t>About Us</a:t>
              </a:r>
            </a:p>
            <a:p>
              <a:pPr algn="ctr"/>
              <a:endParaRPr lang="en-US" sz="1200" dirty="0" smtClean="0">
                <a:latin typeface="Papyrus" pitchFamily="66" charset="0"/>
              </a:endParaRPr>
            </a:p>
            <a:p>
              <a:pPr algn="ctr"/>
              <a:r>
                <a:rPr lang="en-US" sz="1300" dirty="0" smtClean="0">
                  <a:latin typeface="Libel Suit" pitchFamily="2" charset="0"/>
                </a:rPr>
                <a:t>We are a family owned and operated, full service grocery store located in the heart of downtown Charlottesville. We carry over 6,000 products—so there’s something for everybody. In addition to the common fare, we have gluten-free items, local produce and products, and an extensive beer and wine selection. Our deli offers Boar’s Head</a:t>
              </a:r>
              <a:r>
                <a:rPr lang="en-US" sz="1300" baseline="34000" dirty="0" smtClean="0">
                  <a:latin typeface="Libel Suit" pitchFamily="2" charset="0"/>
                </a:rPr>
                <a:t>®</a:t>
              </a:r>
              <a:r>
                <a:rPr lang="en-US" sz="1300" dirty="0" smtClean="0">
                  <a:latin typeface="Libel Suit" pitchFamily="2" charset="0"/>
                </a:rPr>
                <a:t> Meats and our own house roasted meats that you’ll find in our delicious made-to-order sandwiches. We also offer catering and delivery for all of our deli menu items. We are open seven days a week and would love to fill all of your grocery needs. In fact, if you want something we don’t have, let us know and we’ll order it for you! At Market Street Market you will find big supermarket products and prices in a friendly, neighborhood grocery.</a:t>
              </a:r>
              <a:endParaRPr lang="en-US" sz="1300" dirty="0">
                <a:latin typeface="Libel Suit" pitchFamily="2" charset="0"/>
              </a:endParaRPr>
            </a:p>
            <a:p>
              <a:pPr algn="ctr"/>
              <a:endParaRPr lang="en-US" dirty="0" smtClean="0">
                <a:latin typeface="Papyrus" pitchFamily="66" charset="0"/>
              </a:endParaRPr>
            </a:p>
            <a:p>
              <a:pPr algn="ctr"/>
              <a:endParaRPr lang="en-US" dirty="0" smtClean="0">
                <a:latin typeface="Papyrus" pitchFamily="66" charset="0"/>
              </a:endParaRPr>
            </a:p>
            <a:p>
              <a:pPr algn="ctr"/>
              <a:endParaRPr lang="en-US" sz="1600" dirty="0" smtClean="0">
                <a:latin typeface="Papyrus" pitchFamily="66" charset="0"/>
              </a:endParaRPr>
            </a:p>
            <a:p>
              <a:pPr algn="ctr"/>
              <a:r>
                <a:rPr lang="en-US" dirty="0" smtClean="0">
                  <a:latin typeface="Libel Suit" pitchFamily="2" charset="0"/>
                </a:rPr>
                <a:t>Like us on </a:t>
              </a:r>
              <a:r>
                <a:rPr lang="en-US" dirty="0" err="1" smtClean="0">
                  <a:latin typeface="Libel Suit" pitchFamily="2" charset="0"/>
                </a:rPr>
                <a:t>Facebook</a:t>
              </a:r>
              <a:r>
                <a:rPr lang="en-US" dirty="0" smtClean="0">
                  <a:latin typeface="Libel Suit" pitchFamily="2" charset="0"/>
                </a:rPr>
                <a:t> to hear about our daily specials!</a:t>
              </a:r>
              <a:endParaRPr lang="en-US" dirty="0">
                <a:latin typeface="Libel Suit" pitchFamily="2" charset="0"/>
              </a:endParaRPr>
            </a:p>
          </p:txBody>
        </p:sp>
        <p:grpSp>
          <p:nvGrpSpPr>
            <p:cNvPr id="22" name="Group 21"/>
            <p:cNvGrpSpPr/>
            <p:nvPr/>
          </p:nvGrpSpPr>
          <p:grpSpPr>
            <a:xfrm>
              <a:off x="207264" y="4983034"/>
              <a:ext cx="3048000" cy="427166"/>
              <a:chOff x="152400" y="3462755"/>
              <a:chExt cx="3048000" cy="427166"/>
            </a:xfrm>
          </p:grpSpPr>
          <p:pic>
            <p:nvPicPr>
              <p:cNvPr id="1027" name="Picture 3"/>
              <p:cNvPicPr>
                <a:picLocks noChangeAspect="1" noChangeArrowheads="1"/>
              </p:cNvPicPr>
              <p:nvPr/>
            </p:nvPicPr>
            <p:blipFill>
              <a:blip r:embed="rId3" cstate="print"/>
              <a:srcRect/>
              <a:stretch>
                <a:fillRect/>
              </a:stretch>
            </p:blipFill>
            <p:spPr bwMode="auto">
              <a:xfrm>
                <a:off x="152400" y="3462755"/>
                <a:ext cx="381000" cy="381000"/>
              </a:xfrm>
              <a:prstGeom prst="rect">
                <a:avLst/>
              </a:prstGeom>
              <a:noFill/>
              <a:ln w="9525">
                <a:noFill/>
                <a:miter lim="800000"/>
                <a:headEnd/>
                <a:tailEnd/>
              </a:ln>
            </p:spPr>
          </p:pic>
          <p:sp>
            <p:nvSpPr>
              <p:cNvPr id="19" name="TextBox 18"/>
              <p:cNvSpPr txBox="1"/>
              <p:nvPr/>
            </p:nvSpPr>
            <p:spPr>
              <a:xfrm>
                <a:off x="457200" y="3566756"/>
                <a:ext cx="2743200" cy="323165"/>
              </a:xfrm>
              <a:prstGeom prst="rect">
                <a:avLst/>
              </a:prstGeom>
              <a:noFill/>
            </p:spPr>
            <p:txBody>
              <a:bodyPr wrap="square" rtlCol="0">
                <a:spAutoFit/>
              </a:bodyPr>
              <a:lstStyle/>
              <a:p>
                <a:r>
                  <a:rPr lang="en-US" sz="1500" spc="20" dirty="0" smtClean="0">
                    <a:latin typeface="Libel Suit" pitchFamily="2" charset="0"/>
                  </a:rPr>
                  <a:t>www.facebook.com/marketstreetmarket</a:t>
                </a:r>
                <a:endParaRPr lang="en-US" sz="1500" spc="20" dirty="0">
                  <a:latin typeface="Libel Suit" pitchFamily="2" charset="0"/>
                </a:endParaRPr>
              </a:p>
            </p:txBody>
          </p:sp>
        </p:grpSp>
        <p:grpSp>
          <p:nvGrpSpPr>
            <p:cNvPr id="38" name="Group 37"/>
            <p:cNvGrpSpPr/>
            <p:nvPr/>
          </p:nvGrpSpPr>
          <p:grpSpPr>
            <a:xfrm>
              <a:off x="0" y="6364069"/>
              <a:ext cx="3407664" cy="1164342"/>
              <a:chOff x="-54864" y="6824990"/>
              <a:chExt cx="3407664" cy="1164342"/>
            </a:xfrm>
          </p:grpSpPr>
          <p:sp>
            <p:nvSpPr>
              <p:cNvPr id="36" name="TextBox 35"/>
              <p:cNvSpPr txBox="1"/>
              <p:nvPr/>
            </p:nvSpPr>
            <p:spPr>
              <a:xfrm>
                <a:off x="-54864" y="7620000"/>
                <a:ext cx="3352800" cy="369332"/>
              </a:xfrm>
              <a:prstGeom prst="rect">
                <a:avLst/>
              </a:prstGeom>
              <a:noFill/>
            </p:spPr>
            <p:txBody>
              <a:bodyPr wrap="square" rtlCol="0">
                <a:spAutoFit/>
              </a:bodyPr>
              <a:lstStyle/>
              <a:p>
                <a:pPr algn="ctr"/>
                <a:r>
                  <a:rPr lang="en-US" sz="1800" spc="20" dirty="0" smtClean="0">
                    <a:latin typeface="Libel Suit" pitchFamily="2" charset="0"/>
                  </a:rPr>
                  <a:t>www.MarketStreetMarket.net</a:t>
                </a:r>
                <a:endParaRPr lang="en-US" sz="1800" spc="20" dirty="0">
                  <a:latin typeface="Libel Suit" pitchFamily="2" charset="0"/>
                </a:endParaRPr>
              </a:p>
            </p:txBody>
          </p:sp>
          <p:sp>
            <p:nvSpPr>
              <p:cNvPr id="37" name="TextBox 36"/>
              <p:cNvSpPr txBox="1"/>
              <p:nvPr/>
            </p:nvSpPr>
            <p:spPr>
              <a:xfrm>
                <a:off x="0" y="6824990"/>
                <a:ext cx="3352800" cy="369332"/>
              </a:xfrm>
              <a:prstGeom prst="rect">
                <a:avLst/>
              </a:prstGeom>
              <a:noFill/>
            </p:spPr>
            <p:txBody>
              <a:bodyPr wrap="square" rtlCol="0">
                <a:spAutoFit/>
              </a:bodyPr>
              <a:lstStyle/>
              <a:p>
                <a:pPr algn="ctr"/>
                <a:endParaRPr lang="en-US" sz="1800" dirty="0">
                  <a:latin typeface="Papyrus" pitchFamily="66" charset="0"/>
                </a:endParaRPr>
              </a:p>
            </p:txBody>
          </p:sp>
        </p:grpSp>
      </p:grpSp>
      <p:grpSp>
        <p:nvGrpSpPr>
          <p:cNvPr id="55" name="Group 54"/>
          <p:cNvGrpSpPr/>
          <p:nvPr/>
        </p:nvGrpSpPr>
        <p:grpSpPr>
          <a:xfrm>
            <a:off x="6647688" y="0"/>
            <a:ext cx="3563112" cy="7772400"/>
            <a:chOff x="6705600" y="0"/>
            <a:chExt cx="3563112" cy="7772400"/>
          </a:xfrm>
        </p:grpSpPr>
        <p:pic>
          <p:nvPicPr>
            <p:cNvPr id="1040" name="Picture 16"/>
            <p:cNvPicPr>
              <a:picLocks noChangeAspect="1" noChangeArrowheads="1"/>
            </p:cNvPicPr>
            <p:nvPr/>
          </p:nvPicPr>
          <p:blipFill>
            <a:blip r:embed="rId4" cstate="print"/>
            <a:srcRect/>
            <a:stretch>
              <a:fillRect/>
            </a:stretch>
          </p:blipFill>
          <p:spPr bwMode="auto">
            <a:xfrm>
              <a:off x="6705600" y="0"/>
              <a:ext cx="3563112" cy="7772400"/>
            </a:xfrm>
            <a:prstGeom prst="rect">
              <a:avLst/>
            </a:prstGeom>
            <a:noFill/>
            <a:ln w="9525">
              <a:noFill/>
              <a:miter lim="800000"/>
              <a:headEnd/>
              <a:tailEnd/>
            </a:ln>
          </p:spPr>
        </p:pic>
        <p:sp>
          <p:nvSpPr>
            <p:cNvPr id="13" name="TextBox 12"/>
            <p:cNvSpPr txBox="1"/>
            <p:nvPr/>
          </p:nvSpPr>
          <p:spPr>
            <a:xfrm>
              <a:off x="6763512" y="3124200"/>
              <a:ext cx="3352800" cy="923330"/>
            </a:xfrm>
            <a:prstGeom prst="rect">
              <a:avLst/>
            </a:prstGeom>
            <a:noFill/>
          </p:spPr>
          <p:txBody>
            <a:bodyPr wrap="square" rtlCol="0">
              <a:spAutoFit/>
            </a:bodyPr>
            <a:lstStyle/>
            <a:p>
              <a:pPr algn="ctr"/>
              <a:r>
                <a:rPr lang="en-US" sz="5400" spc="20" dirty="0" smtClean="0">
                  <a:latin typeface="Libel Suit" pitchFamily="2" charset="0"/>
                </a:rPr>
                <a:t>Deli Menu</a:t>
              </a:r>
            </a:p>
          </p:txBody>
        </p:sp>
        <p:sp>
          <p:nvSpPr>
            <p:cNvPr id="35" name="TextBox 34"/>
            <p:cNvSpPr txBox="1"/>
            <p:nvPr/>
          </p:nvSpPr>
          <p:spPr>
            <a:xfrm>
              <a:off x="6705600" y="5029200"/>
              <a:ext cx="3352800" cy="2693045"/>
            </a:xfrm>
            <a:prstGeom prst="rect">
              <a:avLst/>
            </a:prstGeom>
            <a:noFill/>
          </p:spPr>
          <p:txBody>
            <a:bodyPr wrap="square" rtlCol="0">
              <a:spAutoFit/>
            </a:bodyPr>
            <a:lstStyle/>
            <a:p>
              <a:pPr algn="ctr"/>
              <a:endParaRPr lang="en-US" sz="1800" dirty="0" smtClean="0">
                <a:latin typeface="Papyrus" pitchFamily="66" charset="0"/>
              </a:endParaRPr>
            </a:p>
            <a:p>
              <a:pPr algn="ctr"/>
              <a:r>
                <a:rPr lang="en-US" sz="1800" b="1" spc="30" dirty="0" smtClean="0">
                  <a:latin typeface="Libel Suit" pitchFamily="2" charset="0"/>
                </a:rPr>
                <a:t>Hours</a:t>
              </a:r>
            </a:p>
            <a:p>
              <a:pPr algn="ctr"/>
              <a:endParaRPr lang="en-US" sz="500" b="1" spc="30" dirty="0" smtClean="0">
                <a:latin typeface="Libel Suit" pitchFamily="2" charset="0"/>
              </a:endParaRPr>
            </a:p>
            <a:p>
              <a:pPr algn="ctr"/>
              <a:r>
                <a:rPr lang="en-US" sz="1600" b="1" spc="30" dirty="0" smtClean="0">
                  <a:latin typeface="Libel Suit" pitchFamily="2" charset="0"/>
                </a:rPr>
                <a:t>Mon.-Fri. 8:00am-9:00pm</a:t>
              </a:r>
            </a:p>
            <a:p>
              <a:pPr algn="ctr"/>
              <a:r>
                <a:rPr lang="en-US" sz="1600" b="1" spc="30" dirty="0" smtClean="0">
                  <a:latin typeface="Libel Suit" pitchFamily="2" charset="0"/>
                </a:rPr>
                <a:t>Sat. 8:30am-9pm</a:t>
              </a:r>
            </a:p>
            <a:p>
              <a:pPr algn="ctr"/>
              <a:r>
                <a:rPr lang="en-US" sz="1600" b="1" spc="30" dirty="0" smtClean="0">
                  <a:latin typeface="Libel Suit" pitchFamily="2" charset="0"/>
                </a:rPr>
                <a:t>Sun. </a:t>
              </a:r>
              <a:r>
                <a:rPr lang="en-US" sz="1600" b="1" spc="30" smtClean="0">
                  <a:latin typeface="Libel Suit" pitchFamily="2" charset="0"/>
                </a:rPr>
                <a:t>10:00am- </a:t>
              </a:r>
              <a:r>
                <a:rPr lang="en-US" sz="1600" b="1" spc="30" smtClean="0">
                  <a:latin typeface="Libel Suit" pitchFamily="2" charset="0"/>
                </a:rPr>
                <a:t>8:00pm</a:t>
              </a:r>
              <a:endParaRPr lang="en-US" sz="1600" b="1" spc="30" dirty="0" smtClean="0">
                <a:latin typeface="Libel Suit" pitchFamily="2" charset="0"/>
              </a:endParaRPr>
            </a:p>
            <a:p>
              <a:pPr algn="ctr"/>
              <a:endParaRPr lang="en-US" sz="1600" b="1" spc="30" dirty="0" smtClean="0">
                <a:latin typeface="Libel Suit" pitchFamily="2" charset="0"/>
              </a:endParaRPr>
            </a:p>
            <a:p>
              <a:pPr algn="ctr"/>
              <a:r>
                <a:rPr lang="en-US" sz="1600" b="1" spc="30" dirty="0" smtClean="0">
                  <a:latin typeface="Libel Suit" pitchFamily="2" charset="0"/>
                </a:rPr>
                <a:t>400 E. Market St</a:t>
              </a:r>
            </a:p>
            <a:p>
              <a:pPr algn="ctr"/>
              <a:r>
                <a:rPr lang="en-US" sz="1600" b="1" spc="30" dirty="0" smtClean="0">
                  <a:latin typeface="Libel Suit" pitchFamily="2" charset="0"/>
                </a:rPr>
                <a:t>Ph: (434) 293-3478</a:t>
              </a:r>
            </a:p>
            <a:p>
              <a:pPr algn="ctr"/>
              <a:r>
                <a:rPr lang="en-US" sz="1600" b="1" spc="30" dirty="0" smtClean="0">
                  <a:latin typeface="Libel Suit" pitchFamily="2" charset="0"/>
                </a:rPr>
                <a:t>Fax: (434) 293-3430</a:t>
              </a:r>
            </a:p>
            <a:p>
              <a:pPr algn="ctr"/>
              <a:r>
                <a:rPr lang="en-US" sz="1600" b="1" spc="30" dirty="0" smtClean="0">
                  <a:latin typeface="Libel Suit" pitchFamily="2" charset="0"/>
                  <a:hlinkClick r:id="rId5"/>
                </a:rPr>
                <a:t>marketstreetmarket@gmail.com</a:t>
              </a:r>
              <a:endParaRPr lang="en-US" sz="1600" b="1" spc="30" dirty="0" smtClean="0">
                <a:latin typeface="Libel Suit" pitchFamily="2" charset="0"/>
              </a:endParaRPr>
            </a:p>
          </p:txBody>
        </p:sp>
        <p:sp>
          <p:nvSpPr>
            <p:cNvPr id="46" name="Oval 45"/>
            <p:cNvSpPr/>
            <p:nvPr/>
          </p:nvSpPr>
          <p:spPr>
            <a:xfrm>
              <a:off x="7162800" y="457200"/>
              <a:ext cx="2438400" cy="914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6" name="Picture 12"/>
            <p:cNvPicPr>
              <a:picLocks noChangeAspect="1" noChangeArrowheads="1"/>
            </p:cNvPicPr>
            <p:nvPr/>
          </p:nvPicPr>
          <p:blipFill>
            <a:blip r:embed="rId6" cstate="print"/>
            <a:srcRect/>
            <a:stretch>
              <a:fillRect/>
            </a:stretch>
          </p:blipFill>
          <p:spPr bwMode="auto">
            <a:xfrm>
              <a:off x="7315200" y="762000"/>
              <a:ext cx="1034194" cy="206375"/>
            </a:xfrm>
            <a:prstGeom prst="rect">
              <a:avLst/>
            </a:prstGeom>
            <a:noFill/>
            <a:ln w="9525">
              <a:noFill/>
              <a:miter lim="800000"/>
              <a:headEnd/>
              <a:tailEnd/>
            </a:ln>
          </p:spPr>
        </p:pic>
        <p:pic>
          <p:nvPicPr>
            <p:cNvPr id="1037" name="Picture 13"/>
            <p:cNvPicPr>
              <a:picLocks noChangeAspect="1" noChangeArrowheads="1"/>
            </p:cNvPicPr>
            <p:nvPr/>
          </p:nvPicPr>
          <p:blipFill>
            <a:blip r:embed="rId7" cstate="print"/>
            <a:srcRect/>
            <a:stretch>
              <a:fillRect/>
            </a:stretch>
          </p:blipFill>
          <p:spPr bwMode="auto">
            <a:xfrm>
              <a:off x="8458200" y="755904"/>
              <a:ext cx="914400" cy="210843"/>
            </a:xfrm>
            <a:prstGeom prst="rect">
              <a:avLst/>
            </a:prstGeom>
            <a:noFill/>
            <a:ln w="9525">
              <a:noFill/>
              <a:miter lim="800000"/>
              <a:headEnd/>
              <a:tailEnd/>
            </a:ln>
          </p:spPr>
        </p:pic>
        <p:pic>
          <p:nvPicPr>
            <p:cNvPr id="51" name="Picture 12"/>
            <p:cNvPicPr>
              <a:picLocks noChangeAspect="1" noChangeArrowheads="1"/>
            </p:cNvPicPr>
            <p:nvPr/>
          </p:nvPicPr>
          <p:blipFill>
            <a:blip r:embed="rId6" cstate="print"/>
            <a:srcRect/>
            <a:stretch>
              <a:fillRect/>
            </a:stretch>
          </p:blipFill>
          <p:spPr bwMode="auto">
            <a:xfrm>
              <a:off x="7848600" y="1012825"/>
              <a:ext cx="1034194" cy="206375"/>
            </a:xfrm>
            <a:prstGeom prst="rect">
              <a:avLst/>
            </a:prstGeom>
            <a:noFill/>
            <a:ln w="9525">
              <a:noFill/>
              <a:miter lim="800000"/>
              <a:headEnd/>
              <a:tailEnd/>
            </a:ln>
          </p:spPr>
        </p:pic>
        <p:pic>
          <p:nvPicPr>
            <p:cNvPr id="1039" name="Picture 15"/>
            <p:cNvPicPr>
              <a:picLocks noChangeAspect="1" noChangeArrowheads="1"/>
            </p:cNvPicPr>
            <p:nvPr/>
          </p:nvPicPr>
          <p:blipFill>
            <a:blip r:embed="rId8" cstate="print"/>
            <a:srcRect/>
            <a:stretch>
              <a:fillRect/>
            </a:stretch>
          </p:blipFill>
          <p:spPr bwMode="auto">
            <a:xfrm>
              <a:off x="8275320" y="533400"/>
              <a:ext cx="246888" cy="210312"/>
            </a:xfrm>
            <a:prstGeom prst="rect">
              <a:avLst/>
            </a:prstGeom>
            <a:noFill/>
            <a:ln w="9525">
              <a:noFill/>
              <a:miter lim="800000"/>
              <a:headEnd/>
              <a:tailEnd/>
            </a:ln>
          </p:spPr>
        </p:pic>
      </p:grpSp>
      <p:sp>
        <p:nvSpPr>
          <p:cNvPr id="28" name="TextBox 27"/>
          <p:cNvSpPr txBox="1"/>
          <p:nvPr/>
        </p:nvSpPr>
        <p:spPr>
          <a:xfrm>
            <a:off x="0" y="5994737"/>
            <a:ext cx="3352800" cy="1015663"/>
          </a:xfrm>
          <a:prstGeom prst="rect">
            <a:avLst/>
          </a:prstGeom>
          <a:noFill/>
        </p:spPr>
        <p:txBody>
          <a:bodyPr wrap="square" rtlCol="0">
            <a:spAutoFit/>
          </a:bodyPr>
          <a:lstStyle/>
          <a:p>
            <a:pPr algn="ctr"/>
            <a:r>
              <a:rPr lang="en-US" spc="20" dirty="0" smtClean="0">
                <a:latin typeface="Libel Suit" pitchFamily="2" charset="0"/>
              </a:rPr>
              <a:t>Catering is available!</a:t>
            </a:r>
          </a:p>
          <a:p>
            <a:pPr algn="ctr"/>
            <a:r>
              <a:rPr lang="en-US" spc="20" dirty="0" smtClean="0">
                <a:latin typeface="Libel Suit" pitchFamily="2" charset="0"/>
              </a:rPr>
              <a:t>Please check our website for the catering menu:</a:t>
            </a:r>
            <a:endParaRPr lang="en-US" spc="20" dirty="0">
              <a:latin typeface="Libel Suit" pitchFamily="2" charset="0"/>
            </a:endParaRPr>
          </a:p>
        </p:txBody>
      </p:sp>
      <p:sp>
        <p:nvSpPr>
          <p:cNvPr id="29" name="TextBox 28"/>
          <p:cNvSpPr txBox="1"/>
          <p:nvPr/>
        </p:nvSpPr>
        <p:spPr>
          <a:xfrm>
            <a:off x="3276600" y="0"/>
            <a:ext cx="3352800" cy="584775"/>
          </a:xfrm>
          <a:prstGeom prst="rect">
            <a:avLst/>
          </a:prstGeom>
          <a:noFill/>
        </p:spPr>
        <p:txBody>
          <a:bodyPr wrap="square" rtlCol="0">
            <a:spAutoFit/>
          </a:bodyPr>
          <a:lstStyle/>
          <a:p>
            <a:pPr algn="ctr"/>
            <a:r>
              <a:rPr lang="en-US" sz="3200" b="1" spc="30" dirty="0" smtClean="0">
                <a:latin typeface="Libel Suit" pitchFamily="2" charset="0"/>
              </a:rPr>
              <a:t>Build Your Own Salad</a:t>
            </a:r>
          </a:p>
        </p:txBody>
      </p:sp>
      <p:sp>
        <p:nvSpPr>
          <p:cNvPr id="30" name="TextBox 29"/>
          <p:cNvSpPr txBox="1"/>
          <p:nvPr/>
        </p:nvSpPr>
        <p:spPr>
          <a:xfrm>
            <a:off x="3505200" y="457200"/>
            <a:ext cx="2971800" cy="461665"/>
          </a:xfrm>
          <a:prstGeom prst="rect">
            <a:avLst/>
          </a:prstGeom>
          <a:noFill/>
        </p:spPr>
        <p:txBody>
          <a:bodyPr wrap="square" rtlCol="0">
            <a:spAutoFit/>
          </a:bodyPr>
          <a:lstStyle/>
          <a:p>
            <a:pPr algn="ctr"/>
            <a:r>
              <a:rPr lang="en-US" sz="1200" b="1" spc="20" dirty="0" smtClean="0">
                <a:latin typeface="Libel Suit" pitchFamily="2" charset="0"/>
              </a:rPr>
              <a:t>Small $2.99 (includes one side and one topping)</a:t>
            </a:r>
          </a:p>
          <a:p>
            <a:pPr algn="ctr"/>
            <a:r>
              <a:rPr lang="en-US" sz="1200" b="1" spc="20" dirty="0" smtClean="0">
                <a:latin typeface="Libel Suit" pitchFamily="2" charset="0"/>
              </a:rPr>
              <a:t>Large $3.99 (includes one side and three toppings)</a:t>
            </a:r>
            <a:endParaRPr lang="en-US" sz="1200" b="1" spc="20" dirty="0">
              <a:latin typeface="Libel Suit" pitchFamily="2" charset="0"/>
            </a:endParaRPr>
          </a:p>
        </p:txBody>
      </p:sp>
      <p:sp>
        <p:nvSpPr>
          <p:cNvPr id="31" name="TextBox 30"/>
          <p:cNvSpPr txBox="1"/>
          <p:nvPr/>
        </p:nvSpPr>
        <p:spPr>
          <a:xfrm>
            <a:off x="3505200" y="838200"/>
            <a:ext cx="1143000" cy="938719"/>
          </a:xfrm>
          <a:prstGeom prst="rect">
            <a:avLst/>
          </a:prstGeom>
          <a:noFill/>
          <a:ln>
            <a:noFill/>
          </a:ln>
        </p:spPr>
        <p:txBody>
          <a:bodyPr wrap="square" rtlCol="0">
            <a:spAutoFit/>
          </a:bodyPr>
          <a:lstStyle/>
          <a:p>
            <a:r>
              <a:rPr lang="en-US" sz="1100" b="1" spc="20" dirty="0" smtClean="0">
                <a:latin typeface="Libel Suit" pitchFamily="2" charset="0"/>
              </a:rPr>
              <a:t>Greens (Pick One)</a:t>
            </a:r>
            <a:endParaRPr lang="en-US" sz="1100" spc="20" dirty="0" smtClean="0">
              <a:latin typeface="Libel Suit" pitchFamily="2" charset="0"/>
            </a:endParaRPr>
          </a:p>
          <a:p>
            <a:r>
              <a:rPr lang="en-US" sz="1100" spc="20" dirty="0" smtClean="0">
                <a:latin typeface="Libel Suit" pitchFamily="2" charset="0"/>
              </a:rPr>
              <a:t>Romaine</a:t>
            </a:r>
          </a:p>
          <a:p>
            <a:r>
              <a:rPr lang="en-US" sz="1100" spc="20" dirty="0" smtClean="0">
                <a:latin typeface="Libel Suit" pitchFamily="2" charset="0"/>
              </a:rPr>
              <a:t>Iceberg</a:t>
            </a:r>
          </a:p>
          <a:p>
            <a:r>
              <a:rPr lang="en-US" sz="1100" spc="20" dirty="0" smtClean="0">
                <a:latin typeface="Libel Suit" pitchFamily="2" charset="0"/>
              </a:rPr>
              <a:t>Organic Baby Greens</a:t>
            </a:r>
          </a:p>
          <a:p>
            <a:r>
              <a:rPr lang="en-US" sz="1100" spc="20" dirty="0" smtClean="0">
                <a:latin typeface="Libel Suit" pitchFamily="2" charset="0"/>
              </a:rPr>
              <a:t>Organic Baby Spinach</a:t>
            </a:r>
          </a:p>
        </p:txBody>
      </p:sp>
      <p:sp>
        <p:nvSpPr>
          <p:cNvPr id="34" name="TextBox 33"/>
          <p:cNvSpPr txBox="1"/>
          <p:nvPr/>
        </p:nvSpPr>
        <p:spPr>
          <a:xfrm>
            <a:off x="3505200" y="1905000"/>
            <a:ext cx="1143000" cy="2123658"/>
          </a:xfrm>
          <a:prstGeom prst="rect">
            <a:avLst/>
          </a:prstGeom>
          <a:noFill/>
          <a:ln>
            <a:noFill/>
          </a:ln>
        </p:spPr>
        <p:txBody>
          <a:bodyPr wrap="square" rtlCol="0">
            <a:spAutoFit/>
          </a:bodyPr>
          <a:lstStyle/>
          <a:p>
            <a:r>
              <a:rPr lang="en-US" sz="1100" b="1" spc="20" dirty="0" smtClean="0">
                <a:latin typeface="Libel Suit" pitchFamily="2" charset="0"/>
              </a:rPr>
              <a:t>Sides (Extra Sides $1)</a:t>
            </a:r>
          </a:p>
          <a:p>
            <a:r>
              <a:rPr lang="en-US" sz="1100" spc="20" dirty="0" smtClean="0">
                <a:latin typeface="Libel Suit" pitchFamily="2" charset="0"/>
              </a:rPr>
              <a:t>Chicken Salad</a:t>
            </a:r>
          </a:p>
          <a:p>
            <a:r>
              <a:rPr lang="en-US" sz="1100" spc="20" dirty="0" smtClean="0">
                <a:latin typeface="Libel Suit" pitchFamily="2" charset="0"/>
              </a:rPr>
              <a:t>Tuna Salad</a:t>
            </a:r>
          </a:p>
          <a:p>
            <a:r>
              <a:rPr lang="en-US" sz="1100" spc="20" dirty="0" smtClean="0">
                <a:latin typeface="Libel Suit" pitchFamily="2" charset="0"/>
              </a:rPr>
              <a:t>Egg Salad</a:t>
            </a:r>
          </a:p>
          <a:p>
            <a:r>
              <a:rPr lang="en-US" sz="1100" spc="20" dirty="0" smtClean="0">
                <a:latin typeface="Libel Suit" pitchFamily="2" charset="0"/>
              </a:rPr>
              <a:t>Salmon Salad</a:t>
            </a:r>
          </a:p>
          <a:p>
            <a:r>
              <a:rPr lang="en-US" sz="1100" spc="20" dirty="0" smtClean="0">
                <a:latin typeface="Libel Suit" pitchFamily="2" charset="0"/>
              </a:rPr>
              <a:t>Ham</a:t>
            </a:r>
          </a:p>
          <a:p>
            <a:r>
              <a:rPr lang="en-US" sz="1100" spc="20" dirty="0" smtClean="0">
                <a:latin typeface="Libel Suit" pitchFamily="2" charset="0"/>
              </a:rPr>
              <a:t>Herb Roasted Turkey</a:t>
            </a:r>
          </a:p>
          <a:p>
            <a:r>
              <a:rPr lang="en-US" sz="1100" spc="20" dirty="0" smtClean="0">
                <a:latin typeface="Libel Suit" pitchFamily="2" charset="0"/>
              </a:rPr>
              <a:t>Chicken Breast</a:t>
            </a:r>
          </a:p>
          <a:p>
            <a:r>
              <a:rPr lang="en-US" sz="1100" spc="20" dirty="0" smtClean="0">
                <a:latin typeface="Libel Suit" pitchFamily="2" charset="0"/>
              </a:rPr>
              <a:t>Hummus</a:t>
            </a:r>
          </a:p>
          <a:p>
            <a:r>
              <a:rPr lang="en-US" sz="1100" spc="20" dirty="0" smtClean="0">
                <a:latin typeface="Libel Suit" pitchFamily="2" charset="0"/>
              </a:rPr>
              <a:t>Fresh Mozzarella</a:t>
            </a:r>
          </a:p>
          <a:p>
            <a:endParaRPr lang="en-US" sz="1100" spc="20" dirty="0" smtClean="0">
              <a:latin typeface="Libel Suit" pitchFamily="2" charset="0"/>
            </a:endParaRPr>
          </a:p>
          <a:p>
            <a:endParaRPr lang="en-US" sz="1100" spc="20" dirty="0" smtClean="0">
              <a:latin typeface="Libel Suit" pitchFamily="2" charset="0"/>
            </a:endParaRPr>
          </a:p>
        </p:txBody>
      </p:sp>
      <p:sp>
        <p:nvSpPr>
          <p:cNvPr id="39" name="TextBox 38"/>
          <p:cNvSpPr txBox="1"/>
          <p:nvPr/>
        </p:nvSpPr>
        <p:spPr>
          <a:xfrm>
            <a:off x="4876800" y="838200"/>
            <a:ext cx="1447800" cy="2123658"/>
          </a:xfrm>
          <a:prstGeom prst="rect">
            <a:avLst/>
          </a:prstGeom>
          <a:noFill/>
          <a:ln>
            <a:noFill/>
          </a:ln>
        </p:spPr>
        <p:txBody>
          <a:bodyPr wrap="square" rtlCol="0">
            <a:spAutoFit/>
          </a:bodyPr>
          <a:lstStyle/>
          <a:p>
            <a:r>
              <a:rPr lang="en-US" sz="1100" b="1" spc="20" dirty="0" smtClean="0">
                <a:latin typeface="Libel Suit" pitchFamily="2" charset="0"/>
              </a:rPr>
              <a:t>Toppings (Extra Sides .50¢)</a:t>
            </a:r>
          </a:p>
          <a:p>
            <a:r>
              <a:rPr lang="en-US" sz="1100" spc="20" dirty="0" smtClean="0">
                <a:latin typeface="Libel Suit" pitchFamily="2" charset="0"/>
              </a:rPr>
              <a:t>Blue Cheese</a:t>
            </a:r>
          </a:p>
          <a:p>
            <a:r>
              <a:rPr lang="en-US" sz="1100" spc="20" dirty="0" smtClean="0">
                <a:latin typeface="Libel Suit" pitchFamily="2" charset="0"/>
              </a:rPr>
              <a:t>Feta Cheese</a:t>
            </a:r>
          </a:p>
          <a:p>
            <a:r>
              <a:rPr lang="en-US" sz="1100" spc="20" dirty="0" smtClean="0">
                <a:latin typeface="Libel Suit" pitchFamily="2" charset="0"/>
              </a:rPr>
              <a:t>Roasted Red Peppers</a:t>
            </a:r>
          </a:p>
          <a:p>
            <a:r>
              <a:rPr lang="en-US" sz="1100" spc="20" dirty="0" err="1" smtClean="0">
                <a:latin typeface="Libel Suit" pitchFamily="2" charset="0"/>
              </a:rPr>
              <a:t>Kalamata</a:t>
            </a:r>
            <a:r>
              <a:rPr lang="en-US" sz="1100" spc="20" dirty="0" smtClean="0">
                <a:latin typeface="Libel Suit" pitchFamily="2" charset="0"/>
              </a:rPr>
              <a:t> Olives</a:t>
            </a:r>
          </a:p>
          <a:p>
            <a:r>
              <a:rPr lang="en-US" sz="1100" spc="20" dirty="0" err="1" smtClean="0">
                <a:latin typeface="Libel Suit" pitchFamily="2" charset="0"/>
              </a:rPr>
              <a:t>Peppadews</a:t>
            </a:r>
            <a:endParaRPr lang="en-US" sz="1100" spc="20" dirty="0" smtClean="0">
              <a:latin typeface="Libel Suit" pitchFamily="2" charset="0"/>
            </a:endParaRPr>
          </a:p>
          <a:p>
            <a:r>
              <a:rPr lang="en-US" sz="1100" spc="20" dirty="0" smtClean="0">
                <a:latin typeface="Libel Suit" pitchFamily="2" charset="0"/>
              </a:rPr>
              <a:t>Banana Peppers</a:t>
            </a:r>
          </a:p>
          <a:p>
            <a:r>
              <a:rPr lang="en-US" sz="1100" spc="20" dirty="0" smtClean="0">
                <a:latin typeface="Libel Suit" pitchFamily="2" charset="0"/>
              </a:rPr>
              <a:t>Jalapeno Slices</a:t>
            </a:r>
          </a:p>
          <a:p>
            <a:r>
              <a:rPr lang="en-US" sz="1100" spc="20" dirty="0" smtClean="0">
                <a:latin typeface="Libel Suit" pitchFamily="2" charset="0"/>
              </a:rPr>
              <a:t>Avocado</a:t>
            </a:r>
          </a:p>
          <a:p>
            <a:r>
              <a:rPr lang="en-US" sz="1100" spc="20" dirty="0" smtClean="0">
                <a:latin typeface="Libel Suit" pitchFamily="2" charset="0"/>
              </a:rPr>
              <a:t>Cherry Tomatoes</a:t>
            </a:r>
          </a:p>
          <a:p>
            <a:endParaRPr lang="en-US" sz="1100" spc="20" dirty="0" smtClean="0">
              <a:latin typeface="Libel Suit" pitchFamily="2" charset="0"/>
            </a:endParaRPr>
          </a:p>
          <a:p>
            <a:endParaRPr lang="en-US" sz="1100" spc="20" dirty="0" smtClean="0">
              <a:latin typeface="Libel Suit" pitchFamily="2" charset="0"/>
            </a:endParaRPr>
          </a:p>
        </p:txBody>
      </p:sp>
      <p:sp>
        <p:nvSpPr>
          <p:cNvPr id="40" name="TextBox 39"/>
          <p:cNvSpPr txBox="1"/>
          <p:nvPr/>
        </p:nvSpPr>
        <p:spPr>
          <a:xfrm>
            <a:off x="4572000" y="2667000"/>
            <a:ext cx="1752600" cy="1107996"/>
          </a:xfrm>
          <a:prstGeom prst="rect">
            <a:avLst/>
          </a:prstGeom>
          <a:noFill/>
          <a:ln>
            <a:noFill/>
          </a:ln>
        </p:spPr>
        <p:txBody>
          <a:bodyPr wrap="square" rtlCol="0">
            <a:spAutoFit/>
          </a:bodyPr>
          <a:lstStyle/>
          <a:p>
            <a:r>
              <a:rPr lang="en-US" sz="1100" b="1" spc="20" dirty="0" smtClean="0">
                <a:latin typeface="Libel Suit" pitchFamily="2" charset="0"/>
              </a:rPr>
              <a:t>Dressings (Pick One)</a:t>
            </a:r>
            <a:endParaRPr lang="en-US" sz="1100" spc="20" dirty="0" smtClean="0">
              <a:latin typeface="Libel Suit" pitchFamily="2" charset="0"/>
            </a:endParaRPr>
          </a:p>
          <a:p>
            <a:r>
              <a:rPr lang="en-US" sz="1100" spc="20" dirty="0" smtClean="0">
                <a:latin typeface="Libel Suit" pitchFamily="2" charset="0"/>
              </a:rPr>
              <a:t>Oil &amp; Vinegar          Honey Mustard</a:t>
            </a:r>
          </a:p>
          <a:p>
            <a:r>
              <a:rPr lang="en-US" sz="1100" spc="20" dirty="0" smtClean="0">
                <a:latin typeface="Libel Suit" pitchFamily="2" charset="0"/>
              </a:rPr>
              <a:t>Caesar                   Ranch</a:t>
            </a:r>
          </a:p>
          <a:p>
            <a:r>
              <a:rPr lang="en-US" sz="1100" spc="20" dirty="0" smtClean="0">
                <a:latin typeface="Libel Suit" pitchFamily="2" charset="0"/>
              </a:rPr>
              <a:t>Thousand Island    Balsamic</a:t>
            </a:r>
          </a:p>
          <a:p>
            <a:r>
              <a:rPr lang="en-US" sz="1100" spc="20" dirty="0" err="1" smtClean="0">
                <a:latin typeface="Libel Suit" pitchFamily="2" charset="0"/>
              </a:rPr>
              <a:t>Lite</a:t>
            </a:r>
            <a:r>
              <a:rPr lang="en-US" sz="1100" spc="20" dirty="0" smtClean="0">
                <a:latin typeface="Libel Suit" pitchFamily="2" charset="0"/>
              </a:rPr>
              <a:t> Italian            French</a:t>
            </a:r>
          </a:p>
          <a:p>
            <a:r>
              <a:rPr lang="en-US" sz="1100" spc="20" dirty="0" smtClean="0">
                <a:latin typeface="Libel Suit" pitchFamily="2" charset="0"/>
              </a:rPr>
              <a:t>Blue Cheese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6" name="Picture 8"/>
          <p:cNvPicPr>
            <a:picLocks noChangeAspect="1" noChangeArrowheads="1"/>
          </p:cNvPicPr>
          <p:nvPr/>
        </p:nvPicPr>
        <p:blipFill>
          <a:blip r:embed="rId3" cstate="print">
            <a:lum bright="42000" contrast="-57000"/>
          </a:blip>
          <a:srcRect/>
          <a:stretch>
            <a:fillRect/>
          </a:stretch>
        </p:blipFill>
        <p:spPr bwMode="auto">
          <a:xfrm>
            <a:off x="4648200" y="3671887"/>
            <a:ext cx="3967163" cy="3567113"/>
          </a:xfrm>
          <a:prstGeom prst="rect">
            <a:avLst/>
          </a:prstGeom>
          <a:noFill/>
          <a:ln w="9525">
            <a:noFill/>
            <a:miter lim="800000"/>
            <a:headEnd/>
            <a:tailEnd/>
          </a:ln>
        </p:spPr>
      </p:pic>
      <p:grpSp>
        <p:nvGrpSpPr>
          <p:cNvPr id="50" name="Group 49"/>
          <p:cNvGrpSpPr/>
          <p:nvPr/>
        </p:nvGrpSpPr>
        <p:grpSpPr>
          <a:xfrm>
            <a:off x="6629399" y="311020"/>
            <a:ext cx="3429001" cy="7488407"/>
            <a:chOff x="6705600" y="463420"/>
            <a:chExt cx="3379840" cy="7488407"/>
          </a:xfrm>
        </p:grpSpPr>
        <p:sp>
          <p:nvSpPr>
            <p:cNvPr id="9" name="TextBox 8"/>
            <p:cNvSpPr txBox="1"/>
            <p:nvPr/>
          </p:nvSpPr>
          <p:spPr>
            <a:xfrm>
              <a:off x="6705600" y="463420"/>
              <a:ext cx="3352800" cy="584775"/>
            </a:xfrm>
            <a:prstGeom prst="rect">
              <a:avLst/>
            </a:prstGeom>
            <a:noFill/>
          </p:spPr>
          <p:txBody>
            <a:bodyPr wrap="square" rtlCol="0">
              <a:spAutoFit/>
            </a:bodyPr>
            <a:lstStyle/>
            <a:p>
              <a:pPr algn="ctr"/>
              <a:r>
                <a:rPr lang="en-US" sz="3200" b="1" spc="30" dirty="0" smtClean="0">
                  <a:latin typeface="Libel Suit" pitchFamily="2" charset="0"/>
                </a:rPr>
                <a:t>Breakfast</a:t>
              </a:r>
            </a:p>
          </p:txBody>
        </p:sp>
        <p:sp>
          <p:nvSpPr>
            <p:cNvPr id="25" name="TextBox 24"/>
            <p:cNvSpPr txBox="1"/>
            <p:nvPr/>
          </p:nvSpPr>
          <p:spPr>
            <a:xfrm>
              <a:off x="6705601" y="914400"/>
              <a:ext cx="3352800" cy="2446824"/>
            </a:xfrm>
            <a:prstGeom prst="rect">
              <a:avLst/>
            </a:prstGeom>
            <a:noFill/>
          </p:spPr>
          <p:txBody>
            <a:bodyPr wrap="square" rtlCol="0">
              <a:spAutoFit/>
            </a:bodyPr>
            <a:lstStyle/>
            <a:p>
              <a:pPr algn="ctr"/>
              <a:r>
                <a:rPr lang="en-US" sz="1500" b="1" spc="30" dirty="0" smtClean="0">
                  <a:latin typeface="Libel Suit" pitchFamily="2" charset="0"/>
                </a:rPr>
                <a:t>Daily Menu</a:t>
              </a:r>
              <a:endParaRPr lang="en-US" sz="300" b="1" spc="30" dirty="0" smtClean="0">
                <a:latin typeface="Libel Suit" pitchFamily="2" charset="0"/>
              </a:endParaRPr>
            </a:p>
            <a:p>
              <a:pPr algn="ctr"/>
              <a:endParaRPr lang="en-US" sz="500" b="1" dirty="0">
                <a:latin typeface="Libel Suit" pitchFamily="2" charset="0"/>
              </a:endParaRPr>
            </a:p>
            <a:p>
              <a:r>
                <a:rPr lang="en-US" sz="1300" b="1" spc="30" dirty="0" smtClean="0">
                  <a:latin typeface="Libel Suit" pitchFamily="2" charset="0"/>
                </a:rPr>
                <a:t>Two Eggs</a:t>
              </a:r>
              <a:r>
                <a:rPr lang="en-US" sz="1100" spc="30" dirty="0">
                  <a:latin typeface="Libel Suit" pitchFamily="2" charset="0"/>
                </a:rPr>
                <a:t> </a:t>
              </a:r>
              <a:r>
                <a:rPr lang="en-US" sz="1100" spc="30" dirty="0" smtClean="0">
                  <a:latin typeface="Libel Suit" pitchFamily="2" charset="0"/>
                </a:rPr>
                <a:t> any style with toast...............................................................$2.99 </a:t>
              </a:r>
            </a:p>
            <a:p>
              <a:r>
                <a:rPr lang="en-US" sz="1100" spc="30" dirty="0" smtClean="0">
                  <a:latin typeface="Libel Suit" pitchFamily="2" charset="0"/>
                </a:rPr>
                <a:t>add bacon or ham...............................................................................................$1.00</a:t>
              </a:r>
            </a:p>
            <a:p>
              <a:r>
                <a:rPr lang="en-US" sz="1100" spc="30" dirty="0" smtClean="0">
                  <a:latin typeface="Libel Suit" pitchFamily="2" charset="0"/>
                </a:rPr>
                <a:t>add cheese.............................................................................................................$.50</a:t>
              </a:r>
            </a:p>
            <a:p>
              <a:endParaRPr lang="en-US" sz="300" spc="30" dirty="0" smtClean="0">
                <a:latin typeface="Libel Suit" pitchFamily="2" charset="0"/>
              </a:endParaRPr>
            </a:p>
            <a:p>
              <a:r>
                <a:rPr lang="en-US" sz="1300" b="1" spc="30" dirty="0" err="1" smtClean="0">
                  <a:latin typeface="Libel Suit" pitchFamily="2" charset="0"/>
                </a:rPr>
                <a:t>Omelette</a:t>
              </a:r>
              <a:r>
                <a:rPr lang="en-US" sz="1300" b="1" spc="30" dirty="0" smtClean="0">
                  <a:latin typeface="Libel Suit" pitchFamily="2" charset="0"/>
                </a:rPr>
                <a:t> </a:t>
              </a:r>
              <a:r>
                <a:rPr lang="en-US" sz="1100" spc="30" dirty="0" smtClean="0">
                  <a:latin typeface="Libel Suit" pitchFamily="2" charset="0"/>
                </a:rPr>
                <a:t>add ham or bacon, mushrooms, onions, peppers, and/or cheese...................................................................................................................$4.50</a:t>
              </a:r>
            </a:p>
            <a:p>
              <a:endParaRPr lang="en-US" sz="300" b="1" spc="30" dirty="0" smtClean="0">
                <a:latin typeface="Libel Suit" pitchFamily="2" charset="0"/>
              </a:endParaRPr>
            </a:p>
            <a:p>
              <a:r>
                <a:rPr lang="en-US" sz="1300" b="1" spc="30" dirty="0" smtClean="0">
                  <a:latin typeface="Libel Suit" pitchFamily="2" charset="0"/>
                </a:rPr>
                <a:t>Toasted English Muffin</a:t>
              </a:r>
              <a:r>
                <a:rPr lang="en-US" sz="1300" spc="30" dirty="0" smtClean="0">
                  <a:latin typeface="Libel Suit" pitchFamily="2" charset="0"/>
                </a:rPr>
                <a:t> </a:t>
              </a:r>
            </a:p>
            <a:p>
              <a:r>
                <a:rPr lang="en-US" sz="1100" spc="30" dirty="0" smtClean="0">
                  <a:latin typeface="Libel Suit" pitchFamily="2" charset="0"/>
                </a:rPr>
                <a:t>with cream cheese............................................................................................$1.99</a:t>
              </a:r>
            </a:p>
            <a:p>
              <a:r>
                <a:rPr lang="en-US" sz="1100" spc="30" dirty="0" smtClean="0">
                  <a:latin typeface="Libel Suit" pitchFamily="2" charset="0"/>
                </a:rPr>
                <a:t>with lox and cream cheese...........................................................................$4.99</a:t>
              </a:r>
            </a:p>
            <a:p>
              <a:endParaRPr lang="en-US" sz="900" dirty="0">
                <a:latin typeface="Papyrus" pitchFamily="66" charset="0"/>
              </a:endParaRPr>
            </a:p>
            <a:p>
              <a:endParaRPr lang="en-US" sz="1200" dirty="0">
                <a:latin typeface="Papyrus" pitchFamily="66" charset="0"/>
              </a:endParaRPr>
            </a:p>
            <a:p>
              <a:endParaRPr lang="en-US" sz="1200" dirty="0">
                <a:latin typeface="Papyrus" pitchFamily="66" charset="0"/>
              </a:endParaRPr>
            </a:p>
          </p:txBody>
        </p:sp>
        <p:grpSp>
          <p:nvGrpSpPr>
            <p:cNvPr id="30" name="Group 29"/>
            <p:cNvGrpSpPr/>
            <p:nvPr/>
          </p:nvGrpSpPr>
          <p:grpSpPr>
            <a:xfrm>
              <a:off x="6705600" y="2819400"/>
              <a:ext cx="3379840" cy="5132427"/>
              <a:chOff x="6705600" y="2812435"/>
              <a:chExt cx="3379840" cy="5132427"/>
            </a:xfrm>
          </p:grpSpPr>
          <p:sp>
            <p:nvSpPr>
              <p:cNvPr id="26" name="TextBox 25"/>
              <p:cNvSpPr txBox="1"/>
              <p:nvPr/>
            </p:nvSpPr>
            <p:spPr>
              <a:xfrm>
                <a:off x="6705600" y="2812435"/>
                <a:ext cx="3352800" cy="584775"/>
              </a:xfrm>
              <a:prstGeom prst="rect">
                <a:avLst/>
              </a:prstGeom>
              <a:noFill/>
            </p:spPr>
            <p:txBody>
              <a:bodyPr wrap="square" rtlCol="0">
                <a:spAutoFit/>
              </a:bodyPr>
              <a:lstStyle/>
              <a:p>
                <a:pPr algn="ctr"/>
                <a:r>
                  <a:rPr lang="en-US" sz="3200" b="1" spc="30" dirty="0" smtClean="0">
                    <a:latin typeface="Libel Suit" pitchFamily="2" charset="0"/>
                  </a:rPr>
                  <a:t>In the Deli Case</a:t>
                </a:r>
              </a:p>
            </p:txBody>
          </p:sp>
          <p:sp>
            <p:nvSpPr>
              <p:cNvPr id="27" name="TextBox 26"/>
              <p:cNvSpPr txBox="1"/>
              <p:nvPr/>
            </p:nvSpPr>
            <p:spPr>
              <a:xfrm>
                <a:off x="6705600" y="3269635"/>
                <a:ext cx="3352800" cy="369332"/>
              </a:xfrm>
              <a:prstGeom prst="rect">
                <a:avLst/>
              </a:prstGeom>
              <a:noFill/>
            </p:spPr>
            <p:txBody>
              <a:bodyPr wrap="square" rtlCol="0">
                <a:spAutoFit/>
              </a:bodyPr>
              <a:lstStyle/>
              <a:p>
                <a:pPr algn="ctr"/>
                <a:r>
                  <a:rPr lang="en-US" sz="1800" b="1" spc="30" dirty="0" smtClean="0">
                    <a:latin typeface="Libel Suit" pitchFamily="2" charset="0"/>
                  </a:rPr>
                  <a:t>Homemade Daily </a:t>
                </a:r>
                <a:endParaRPr lang="en-US" sz="1800" b="1" spc="30" dirty="0">
                  <a:latin typeface="Libel Suit" pitchFamily="2" charset="0"/>
                </a:endParaRPr>
              </a:p>
            </p:txBody>
          </p:sp>
          <p:sp>
            <p:nvSpPr>
              <p:cNvPr id="29" name="TextBox 28"/>
              <p:cNvSpPr txBox="1"/>
              <p:nvPr/>
            </p:nvSpPr>
            <p:spPr>
              <a:xfrm>
                <a:off x="6705601" y="3574435"/>
                <a:ext cx="3379839" cy="4370427"/>
              </a:xfrm>
              <a:prstGeom prst="rect">
                <a:avLst/>
              </a:prstGeom>
              <a:noFill/>
            </p:spPr>
            <p:txBody>
              <a:bodyPr wrap="square" rtlCol="0">
                <a:spAutoFit/>
              </a:bodyPr>
              <a:lstStyle/>
              <a:p>
                <a:r>
                  <a:rPr lang="en-US" sz="1300" b="1" spc="30" dirty="0" smtClean="0">
                    <a:latin typeface="Libel Suit" pitchFamily="2" charset="0"/>
                  </a:rPr>
                  <a:t>Chicken Salad</a:t>
                </a:r>
                <a:r>
                  <a:rPr lang="en-US" sz="1100" spc="30" dirty="0" smtClean="0">
                    <a:latin typeface="Libel Suit" pitchFamily="2" charset="0"/>
                  </a:rPr>
                  <a:t>.............................................................................................$8.99/lb</a:t>
                </a:r>
              </a:p>
              <a:p>
                <a:r>
                  <a:rPr lang="en-US" sz="1300" b="1" spc="30" dirty="0" smtClean="0">
                    <a:latin typeface="Libel Suit" pitchFamily="2" charset="0"/>
                  </a:rPr>
                  <a:t>Curry Chicken Salad</a:t>
                </a:r>
                <a:r>
                  <a:rPr lang="en-US" sz="1100" spc="30" dirty="0" smtClean="0">
                    <a:latin typeface="Libel Suit" pitchFamily="2" charset="0"/>
                  </a:rPr>
                  <a:t>...............................................................................$8.99/lb</a:t>
                </a:r>
              </a:p>
              <a:p>
                <a:r>
                  <a:rPr lang="en-US" sz="1300" b="1" spc="30" dirty="0" smtClean="0">
                    <a:latin typeface="Libel Suit" pitchFamily="2" charset="0"/>
                  </a:rPr>
                  <a:t>White Albacore Tuna Salad</a:t>
                </a:r>
                <a:r>
                  <a:rPr lang="en-US" sz="1100" spc="30" dirty="0" smtClean="0">
                    <a:latin typeface="Libel Suit" pitchFamily="2" charset="0"/>
                  </a:rPr>
                  <a:t>................................................................$9.99/lb</a:t>
                </a:r>
                <a:endParaRPr lang="en-US" sz="1100" b="1" spc="30" dirty="0" smtClean="0">
                  <a:latin typeface="Libel Suit" pitchFamily="2" charset="0"/>
                </a:endParaRPr>
              </a:p>
              <a:p>
                <a:r>
                  <a:rPr lang="en-US" sz="1300" b="1" spc="30" dirty="0" smtClean="0">
                    <a:latin typeface="Libel Suit" pitchFamily="2" charset="0"/>
                  </a:rPr>
                  <a:t>Cajun Shrimp Salad</a:t>
                </a:r>
                <a:r>
                  <a:rPr lang="en-US" sz="1100" spc="30" dirty="0" smtClean="0">
                    <a:latin typeface="Libel Suit" pitchFamily="2" charset="0"/>
                  </a:rPr>
                  <a:t>................................................................................$12.99/lb</a:t>
                </a:r>
                <a:endParaRPr lang="en-US" sz="1100" b="1" spc="30" dirty="0" smtClean="0">
                  <a:latin typeface="Libel Suit" pitchFamily="2" charset="0"/>
                </a:endParaRPr>
              </a:p>
              <a:p>
                <a:r>
                  <a:rPr lang="en-US" sz="1300" b="1" spc="30" dirty="0" smtClean="0">
                    <a:latin typeface="Libel Suit" pitchFamily="2" charset="0"/>
                  </a:rPr>
                  <a:t>Salmon Salad</a:t>
                </a:r>
                <a:r>
                  <a:rPr lang="en-US" sz="1100" spc="30" dirty="0" smtClean="0">
                    <a:latin typeface="Libel Suit" pitchFamily="2" charset="0"/>
                  </a:rPr>
                  <a:t>.............................................................................................$12.99/lb</a:t>
                </a:r>
              </a:p>
              <a:p>
                <a:r>
                  <a:rPr lang="en-US" sz="1300" b="1" spc="30" dirty="0" smtClean="0">
                    <a:latin typeface="Libel Suit" pitchFamily="2" charset="0"/>
                  </a:rPr>
                  <a:t>Egg Salad</a:t>
                </a:r>
                <a:r>
                  <a:rPr lang="en-US" sz="1100" spc="30" dirty="0" smtClean="0">
                    <a:latin typeface="Libel Suit" pitchFamily="2" charset="0"/>
                  </a:rPr>
                  <a:t>......................................................................................................$4.99/lb</a:t>
                </a:r>
                <a:endParaRPr lang="en-US" sz="1100" b="1" spc="30" dirty="0" smtClean="0">
                  <a:latin typeface="Libel Suit" pitchFamily="2" charset="0"/>
                </a:endParaRPr>
              </a:p>
              <a:p>
                <a:r>
                  <a:rPr lang="en-US" sz="1300" b="1" spc="30" dirty="0" smtClean="0">
                    <a:latin typeface="Libel Suit" pitchFamily="2" charset="0"/>
                  </a:rPr>
                  <a:t>Potato Salad</a:t>
                </a:r>
                <a:r>
                  <a:rPr lang="en-US" sz="1100" spc="30" dirty="0" smtClean="0">
                    <a:latin typeface="Libel Suit" pitchFamily="2" charset="0"/>
                  </a:rPr>
                  <a:t>...............................................................................................$5.99/lb</a:t>
                </a:r>
                <a:endParaRPr lang="en-US" sz="1100" b="1" spc="30" dirty="0" smtClean="0">
                  <a:latin typeface="Libel Suit" pitchFamily="2" charset="0"/>
                </a:endParaRPr>
              </a:p>
              <a:p>
                <a:r>
                  <a:rPr lang="en-US" sz="1300" b="1" spc="30" dirty="0" err="1" smtClean="0">
                    <a:latin typeface="Libel Suit" pitchFamily="2" charset="0"/>
                  </a:rPr>
                  <a:t>Tabouli</a:t>
                </a:r>
                <a:r>
                  <a:rPr lang="en-US" sz="1100" spc="30" dirty="0" smtClean="0">
                    <a:latin typeface="Libel Suit" pitchFamily="2" charset="0"/>
                  </a:rPr>
                  <a:t>.............................................................................................................$6.99/lb</a:t>
                </a:r>
                <a:endParaRPr lang="en-US" sz="1100" b="1" spc="30" dirty="0" smtClean="0">
                  <a:latin typeface="Libel Suit" pitchFamily="2" charset="0"/>
                </a:endParaRPr>
              </a:p>
              <a:p>
                <a:r>
                  <a:rPr lang="en-US" sz="1300" b="1" spc="30" dirty="0" smtClean="0">
                    <a:latin typeface="Libel Suit" pitchFamily="2" charset="0"/>
                  </a:rPr>
                  <a:t>Coleslaw</a:t>
                </a:r>
                <a:r>
                  <a:rPr lang="en-US" sz="1100" spc="30" dirty="0" smtClean="0">
                    <a:latin typeface="Libel Suit" pitchFamily="2" charset="0"/>
                  </a:rPr>
                  <a:t>........................................................................................................$3.99/lb</a:t>
                </a:r>
                <a:endParaRPr lang="en-US" sz="1100" b="1" spc="30" dirty="0" smtClean="0">
                  <a:latin typeface="Libel Suit" pitchFamily="2" charset="0"/>
                </a:endParaRPr>
              </a:p>
              <a:p>
                <a:r>
                  <a:rPr lang="en-US" sz="1300" b="1" spc="30" dirty="0" smtClean="0">
                    <a:latin typeface="Libel Suit" pitchFamily="2" charset="0"/>
                  </a:rPr>
                  <a:t>Pork BBQ</a:t>
                </a:r>
                <a:r>
                  <a:rPr lang="en-US" sz="1100" spc="30" dirty="0" smtClean="0">
                    <a:latin typeface="Libel Suit" pitchFamily="2" charset="0"/>
                  </a:rPr>
                  <a:t>.........................................................................................................$6.99/lb</a:t>
                </a:r>
                <a:endParaRPr lang="en-US" sz="1100" b="1" spc="30" dirty="0" smtClean="0">
                  <a:latin typeface="Libel Suit" pitchFamily="2" charset="0"/>
                </a:endParaRPr>
              </a:p>
              <a:p>
                <a:r>
                  <a:rPr lang="en-US" sz="1300" b="1" spc="30" dirty="0" smtClean="0">
                    <a:latin typeface="Libel Suit" pitchFamily="2" charset="0"/>
                  </a:rPr>
                  <a:t>Roasted Vegetables</a:t>
                </a:r>
                <a:r>
                  <a:rPr lang="en-US" sz="1100" spc="30" dirty="0" smtClean="0">
                    <a:latin typeface="Libel Suit" pitchFamily="2" charset="0"/>
                  </a:rPr>
                  <a:t>...............................................................................$8.99/lb</a:t>
                </a:r>
                <a:endParaRPr lang="en-US" sz="1100" b="1" spc="30" dirty="0" smtClean="0">
                  <a:latin typeface="Libel Suit" pitchFamily="2" charset="0"/>
                </a:endParaRPr>
              </a:p>
              <a:p>
                <a:r>
                  <a:rPr lang="en-US" sz="1300" b="1" spc="30" dirty="0" smtClean="0">
                    <a:latin typeface="Libel Suit" pitchFamily="2" charset="0"/>
                  </a:rPr>
                  <a:t>Curried Tofu</a:t>
                </a:r>
                <a:r>
                  <a:rPr lang="en-US" sz="1100" spc="30" dirty="0" smtClean="0">
                    <a:latin typeface="Libel Suit" pitchFamily="2" charset="0"/>
                  </a:rPr>
                  <a:t>..................................................................................................$6.99/lb</a:t>
                </a:r>
                <a:endParaRPr lang="en-US" sz="1100" b="1" spc="30" dirty="0" smtClean="0">
                  <a:latin typeface="Libel Suit" pitchFamily="2" charset="0"/>
                </a:endParaRPr>
              </a:p>
              <a:p>
                <a:r>
                  <a:rPr lang="en-US" sz="1300" b="1" spc="30" dirty="0" smtClean="0">
                    <a:latin typeface="Libel Suit" pitchFamily="2" charset="0"/>
                  </a:rPr>
                  <a:t>Macaroni and Cheese</a:t>
                </a:r>
                <a:r>
                  <a:rPr lang="en-US" sz="1100" spc="30" dirty="0" smtClean="0">
                    <a:latin typeface="Libel Suit" pitchFamily="2" charset="0"/>
                  </a:rPr>
                  <a:t>.................................................................................$3.50</a:t>
                </a:r>
                <a:endParaRPr lang="en-US" sz="1100" b="1" spc="30" dirty="0" smtClean="0">
                  <a:latin typeface="Libel Suit" pitchFamily="2" charset="0"/>
                </a:endParaRPr>
              </a:p>
              <a:p>
                <a:r>
                  <a:rPr lang="en-US" sz="1300" b="1" spc="30" dirty="0" smtClean="0">
                    <a:latin typeface="Libel Suit" pitchFamily="2" charset="0"/>
                  </a:rPr>
                  <a:t>Deviled Eggs</a:t>
                </a:r>
                <a:r>
                  <a:rPr lang="en-US" sz="1100" spc="30" dirty="0" smtClean="0">
                    <a:latin typeface="Libel Suit" pitchFamily="2" charset="0"/>
                  </a:rPr>
                  <a:t>.............................................................................................$.75 each</a:t>
                </a:r>
                <a:endParaRPr lang="en-US" sz="1100" b="1" spc="30" dirty="0" smtClean="0">
                  <a:latin typeface="Libel Suit" pitchFamily="2" charset="0"/>
                </a:endParaRPr>
              </a:p>
              <a:p>
                <a:r>
                  <a:rPr lang="en-US" sz="1300" b="1" spc="30" dirty="0" smtClean="0">
                    <a:latin typeface="Libel Suit" pitchFamily="2" charset="0"/>
                  </a:rPr>
                  <a:t>Spiced Cajun Chicken Wings</a:t>
                </a:r>
                <a:r>
                  <a:rPr lang="en-US" sz="1100" spc="30" dirty="0" smtClean="0">
                    <a:latin typeface="Libel Suit" pitchFamily="2" charset="0"/>
                  </a:rPr>
                  <a:t>.........................................................$.50 each</a:t>
                </a:r>
              </a:p>
              <a:p>
                <a:r>
                  <a:rPr lang="en-US" sz="1300" b="1" spc="30" dirty="0" smtClean="0">
                    <a:latin typeface="Libel Suit" pitchFamily="2" charset="0"/>
                  </a:rPr>
                  <a:t>Baby  Back Ribs</a:t>
                </a:r>
                <a:r>
                  <a:rPr lang="en-US" sz="1100" spc="30" dirty="0" smtClean="0">
                    <a:latin typeface="Libel Suit" pitchFamily="2" charset="0"/>
                  </a:rPr>
                  <a:t>.....................................half rack $8.99, whole rack $16.99</a:t>
                </a:r>
              </a:p>
              <a:p>
                <a:endParaRPr lang="en-US" sz="1100" spc="20" dirty="0" smtClean="0">
                  <a:latin typeface="Libel Suit" pitchFamily="2" charset="0"/>
                </a:endParaRPr>
              </a:p>
              <a:p>
                <a:endParaRPr lang="en-US" sz="1100" spc="20" dirty="0" smtClean="0">
                  <a:latin typeface="Libel Suit" pitchFamily="2" charset="0"/>
                </a:endParaRPr>
              </a:p>
              <a:p>
                <a:endParaRPr lang="en-US" sz="1100" spc="20" dirty="0" smtClean="0">
                  <a:latin typeface="Libel Suit" pitchFamily="2" charset="0"/>
                </a:endParaRPr>
              </a:p>
              <a:p>
                <a:endParaRPr lang="en-US" sz="1100" spc="20" dirty="0" smtClean="0">
                  <a:latin typeface="Libel Suit" pitchFamily="2" charset="0"/>
                </a:endParaRPr>
              </a:p>
              <a:p>
                <a:endParaRPr lang="en-US" sz="1300" dirty="0" smtClean="0">
                  <a:latin typeface="Papyrus" pitchFamily="66" charset="0"/>
                </a:endParaRPr>
              </a:p>
              <a:p>
                <a:endParaRPr lang="en-US" sz="1300" dirty="0"/>
              </a:p>
            </p:txBody>
          </p:sp>
        </p:grpSp>
      </p:grpSp>
      <p:pic>
        <p:nvPicPr>
          <p:cNvPr id="2057" name="Picture 9"/>
          <p:cNvPicPr>
            <a:picLocks noChangeAspect="1" noChangeArrowheads="1"/>
          </p:cNvPicPr>
          <p:nvPr/>
        </p:nvPicPr>
        <p:blipFill>
          <a:blip r:embed="rId4" cstate="print">
            <a:lum bright="7000" contrast="-15000"/>
          </a:blip>
          <a:stretch>
            <a:fillRect/>
          </a:stretch>
        </p:blipFill>
        <p:spPr bwMode="auto">
          <a:xfrm>
            <a:off x="1606550" y="1305466"/>
            <a:ext cx="3933825" cy="3038475"/>
          </a:xfrm>
          <a:prstGeom prst="rect">
            <a:avLst/>
          </a:prstGeom>
          <a:noFill/>
          <a:ln>
            <a:noFill/>
          </a:ln>
        </p:spPr>
      </p:pic>
      <p:sp>
        <p:nvSpPr>
          <p:cNvPr id="10" name="TextBox 9"/>
          <p:cNvSpPr txBox="1"/>
          <p:nvPr/>
        </p:nvSpPr>
        <p:spPr>
          <a:xfrm>
            <a:off x="54864" y="76200"/>
            <a:ext cx="3352800" cy="815608"/>
          </a:xfrm>
          <a:prstGeom prst="rect">
            <a:avLst/>
          </a:prstGeom>
          <a:noFill/>
        </p:spPr>
        <p:txBody>
          <a:bodyPr wrap="square" rtlCol="0">
            <a:spAutoFit/>
          </a:bodyPr>
          <a:lstStyle/>
          <a:p>
            <a:pPr algn="ctr"/>
            <a:r>
              <a:rPr lang="en-US" sz="3200" b="1" spc="30" dirty="0" smtClean="0">
                <a:latin typeface="Libel Suit" pitchFamily="2" charset="0"/>
              </a:rPr>
              <a:t>Build Your Own Sandwich</a:t>
            </a:r>
          </a:p>
          <a:p>
            <a:pPr algn="ctr"/>
            <a:r>
              <a:rPr lang="en-US" sz="1500" spc="20" dirty="0" smtClean="0">
                <a:latin typeface="Libel Suit" pitchFamily="2" charset="0"/>
              </a:rPr>
              <a:t>With Boar’s Head</a:t>
            </a:r>
            <a:r>
              <a:rPr lang="en-US" sz="1400" spc="20" baseline="34000" dirty="0" smtClean="0">
                <a:latin typeface="Libel Suit" pitchFamily="2" charset="0"/>
              </a:rPr>
              <a:t>®</a:t>
            </a:r>
            <a:r>
              <a:rPr lang="en-US" sz="1500" spc="20" dirty="0" smtClean="0">
                <a:latin typeface="Libel Suit" pitchFamily="2" charset="0"/>
              </a:rPr>
              <a:t> Meats</a:t>
            </a:r>
            <a:endParaRPr lang="en-US" sz="1500" spc="20" dirty="0">
              <a:latin typeface="Libel Suit" pitchFamily="2" charset="0"/>
            </a:endParaRPr>
          </a:p>
        </p:txBody>
      </p:sp>
      <p:sp>
        <p:nvSpPr>
          <p:cNvPr id="11" name="TextBox 10"/>
          <p:cNvSpPr txBox="1"/>
          <p:nvPr/>
        </p:nvSpPr>
        <p:spPr>
          <a:xfrm>
            <a:off x="-228600" y="1046202"/>
            <a:ext cx="1295400" cy="430887"/>
          </a:xfrm>
          <a:prstGeom prst="rect">
            <a:avLst/>
          </a:prstGeom>
          <a:noFill/>
        </p:spPr>
        <p:txBody>
          <a:bodyPr wrap="square" rtlCol="0">
            <a:spAutoFit/>
          </a:bodyPr>
          <a:lstStyle/>
          <a:p>
            <a:pPr algn="ctr"/>
            <a:r>
              <a:rPr lang="en-US" sz="2200" b="1" spc="20" dirty="0" smtClean="0">
                <a:latin typeface="Libel Suit" pitchFamily="2" charset="0"/>
              </a:rPr>
              <a:t>$3.99</a:t>
            </a:r>
            <a:endParaRPr lang="en-US" sz="2200" b="1" spc="20" dirty="0">
              <a:latin typeface="Libel Suit" pitchFamily="2" charset="0"/>
            </a:endParaRPr>
          </a:p>
        </p:txBody>
      </p:sp>
      <p:sp>
        <p:nvSpPr>
          <p:cNvPr id="13" name="TextBox 12"/>
          <p:cNvSpPr txBox="1"/>
          <p:nvPr/>
        </p:nvSpPr>
        <p:spPr>
          <a:xfrm>
            <a:off x="76200" y="1372850"/>
            <a:ext cx="1828800" cy="1446550"/>
          </a:xfrm>
          <a:prstGeom prst="rect">
            <a:avLst/>
          </a:prstGeom>
          <a:noFill/>
          <a:ln>
            <a:noFill/>
          </a:ln>
        </p:spPr>
        <p:txBody>
          <a:bodyPr wrap="square" rtlCol="0">
            <a:spAutoFit/>
          </a:bodyPr>
          <a:lstStyle/>
          <a:p>
            <a:r>
              <a:rPr lang="en-US" sz="1100" spc="20" dirty="0" smtClean="0">
                <a:latin typeface="Libel Suit" pitchFamily="2" charset="0"/>
              </a:rPr>
              <a:t>Turkey</a:t>
            </a:r>
          </a:p>
          <a:p>
            <a:r>
              <a:rPr lang="en-US" sz="1100" spc="20" dirty="0" smtClean="0">
                <a:latin typeface="Libel Suit" pitchFamily="2" charset="0"/>
              </a:rPr>
              <a:t>Cracked Pepper Turkey</a:t>
            </a:r>
          </a:p>
          <a:p>
            <a:r>
              <a:rPr lang="en-US" sz="1100" spc="20" dirty="0" smtClean="0">
                <a:latin typeface="Libel Suit" pitchFamily="2" charset="0"/>
              </a:rPr>
              <a:t>Ham</a:t>
            </a:r>
          </a:p>
          <a:p>
            <a:r>
              <a:rPr lang="en-US" sz="1100" spc="20" dirty="0" smtClean="0">
                <a:latin typeface="Libel Suit" pitchFamily="2" charset="0"/>
              </a:rPr>
              <a:t>Salami</a:t>
            </a:r>
          </a:p>
          <a:p>
            <a:r>
              <a:rPr lang="en-US" sz="1100" spc="20" dirty="0" smtClean="0">
                <a:latin typeface="Libel Suit" pitchFamily="2" charset="0"/>
              </a:rPr>
              <a:t>Liverwurst</a:t>
            </a:r>
          </a:p>
          <a:p>
            <a:r>
              <a:rPr lang="en-US" sz="1100" spc="20" dirty="0" smtClean="0">
                <a:latin typeface="Libel Suit" pitchFamily="2" charset="0"/>
              </a:rPr>
              <a:t>Curried Tofu  Spread</a:t>
            </a:r>
          </a:p>
          <a:p>
            <a:r>
              <a:rPr lang="en-US" sz="1100" spc="20" dirty="0" smtClean="0">
                <a:latin typeface="Libel Suit" pitchFamily="2" charset="0"/>
              </a:rPr>
              <a:t>Hummus</a:t>
            </a:r>
          </a:p>
          <a:p>
            <a:r>
              <a:rPr lang="en-US" sz="1100" spc="20" dirty="0" smtClean="0">
                <a:latin typeface="Libel Suit" pitchFamily="2" charset="0"/>
              </a:rPr>
              <a:t>Egg Salad</a:t>
            </a:r>
          </a:p>
        </p:txBody>
      </p:sp>
      <p:sp>
        <p:nvSpPr>
          <p:cNvPr id="14" name="TextBox 13"/>
          <p:cNvSpPr txBox="1"/>
          <p:nvPr/>
        </p:nvSpPr>
        <p:spPr>
          <a:xfrm>
            <a:off x="76200" y="3151763"/>
            <a:ext cx="1600200" cy="1877437"/>
          </a:xfrm>
          <a:prstGeom prst="rect">
            <a:avLst/>
          </a:prstGeom>
          <a:noFill/>
          <a:ln>
            <a:noFill/>
          </a:ln>
        </p:spPr>
        <p:txBody>
          <a:bodyPr wrap="square" rtlCol="0">
            <a:spAutoFit/>
          </a:bodyPr>
          <a:lstStyle/>
          <a:p>
            <a:r>
              <a:rPr lang="en-US" sz="1700" b="1" spc="30" dirty="0" smtClean="0">
                <a:latin typeface="Libel Suit" pitchFamily="2" charset="0"/>
              </a:rPr>
              <a:t>Cheeses</a:t>
            </a:r>
            <a:endParaRPr lang="en-US" sz="1700" spc="30" dirty="0" smtClean="0">
              <a:latin typeface="Libel Suit" pitchFamily="2" charset="0"/>
            </a:endParaRPr>
          </a:p>
          <a:p>
            <a:r>
              <a:rPr lang="en-US" sz="1100" spc="20" dirty="0" smtClean="0">
                <a:latin typeface="Libel Suit" pitchFamily="2" charset="0"/>
              </a:rPr>
              <a:t>Cheddar</a:t>
            </a:r>
          </a:p>
          <a:p>
            <a:r>
              <a:rPr lang="en-US" sz="1100" spc="20" dirty="0" smtClean="0">
                <a:latin typeface="Libel Suit" pitchFamily="2" charset="0"/>
              </a:rPr>
              <a:t>Provolone</a:t>
            </a:r>
          </a:p>
          <a:p>
            <a:r>
              <a:rPr lang="en-US" sz="1100" spc="20" dirty="0" smtClean="0">
                <a:latin typeface="Libel Suit" pitchFamily="2" charset="0"/>
              </a:rPr>
              <a:t>Swiss</a:t>
            </a:r>
          </a:p>
          <a:p>
            <a:r>
              <a:rPr lang="en-US" sz="1100" spc="20" dirty="0" smtClean="0">
                <a:latin typeface="Libel Suit" pitchFamily="2" charset="0"/>
              </a:rPr>
              <a:t>Smoked Gouda</a:t>
            </a:r>
          </a:p>
          <a:p>
            <a:r>
              <a:rPr lang="en-US" sz="1100" spc="20" dirty="0" smtClean="0">
                <a:latin typeface="Libel Suit" pitchFamily="2" charset="0"/>
              </a:rPr>
              <a:t>Dill Havarti</a:t>
            </a:r>
          </a:p>
          <a:p>
            <a:r>
              <a:rPr lang="en-US" sz="1100" spc="20" dirty="0" smtClean="0">
                <a:latin typeface="Libel Suit" pitchFamily="2" charset="0"/>
              </a:rPr>
              <a:t>Pepper jack</a:t>
            </a:r>
          </a:p>
          <a:p>
            <a:r>
              <a:rPr lang="en-US" sz="1100" spc="20" dirty="0" smtClean="0">
                <a:latin typeface="Libel Suit" pitchFamily="2" charset="0"/>
              </a:rPr>
              <a:t>American</a:t>
            </a:r>
          </a:p>
          <a:p>
            <a:r>
              <a:rPr lang="en-US" sz="1100" spc="20" dirty="0" smtClean="0">
                <a:latin typeface="Libel Suit" pitchFamily="2" charset="0"/>
              </a:rPr>
              <a:t>Muenster</a:t>
            </a:r>
          </a:p>
          <a:p>
            <a:endParaRPr lang="en-US" sz="1100" dirty="0">
              <a:latin typeface="Papyrus" pitchFamily="66" charset="0"/>
            </a:endParaRPr>
          </a:p>
        </p:txBody>
      </p:sp>
      <p:sp>
        <p:nvSpPr>
          <p:cNvPr id="15" name="TextBox 14"/>
          <p:cNvSpPr txBox="1"/>
          <p:nvPr/>
        </p:nvSpPr>
        <p:spPr>
          <a:xfrm>
            <a:off x="0" y="4827657"/>
            <a:ext cx="3200400" cy="353943"/>
          </a:xfrm>
          <a:prstGeom prst="rect">
            <a:avLst/>
          </a:prstGeom>
          <a:noFill/>
          <a:ln>
            <a:noFill/>
          </a:ln>
        </p:spPr>
        <p:txBody>
          <a:bodyPr wrap="square" rtlCol="0">
            <a:spAutoFit/>
          </a:bodyPr>
          <a:lstStyle/>
          <a:p>
            <a:pPr algn="ctr"/>
            <a:r>
              <a:rPr lang="en-US" sz="1700" b="1" spc="30" dirty="0" smtClean="0">
                <a:latin typeface="Libel Suit" pitchFamily="2" charset="0"/>
              </a:rPr>
              <a:t>Toppings &amp; Condiments</a:t>
            </a:r>
          </a:p>
        </p:txBody>
      </p:sp>
      <p:sp>
        <p:nvSpPr>
          <p:cNvPr id="16" name="TextBox 15"/>
          <p:cNvSpPr txBox="1"/>
          <p:nvPr/>
        </p:nvSpPr>
        <p:spPr>
          <a:xfrm>
            <a:off x="1676400" y="3151257"/>
            <a:ext cx="1752600" cy="1877437"/>
          </a:xfrm>
          <a:prstGeom prst="rect">
            <a:avLst/>
          </a:prstGeom>
          <a:noFill/>
          <a:ln>
            <a:noFill/>
          </a:ln>
        </p:spPr>
        <p:txBody>
          <a:bodyPr wrap="square" rtlCol="0">
            <a:spAutoFit/>
          </a:bodyPr>
          <a:lstStyle/>
          <a:p>
            <a:r>
              <a:rPr lang="en-US" sz="1700" b="1" spc="30" dirty="0" smtClean="0">
                <a:latin typeface="Libel Suit" pitchFamily="2" charset="0"/>
              </a:rPr>
              <a:t>Breads</a:t>
            </a:r>
            <a:endParaRPr lang="en-US" sz="1700" spc="30" dirty="0" smtClean="0">
              <a:latin typeface="Libel Suit" pitchFamily="2" charset="0"/>
            </a:endParaRPr>
          </a:p>
          <a:p>
            <a:r>
              <a:rPr lang="en-US" sz="1100" spc="20" dirty="0" smtClean="0">
                <a:latin typeface="Libel Suit" pitchFamily="2" charset="0"/>
              </a:rPr>
              <a:t>White</a:t>
            </a:r>
          </a:p>
          <a:p>
            <a:r>
              <a:rPr lang="en-US" sz="1100" spc="20" dirty="0" smtClean="0">
                <a:latin typeface="Libel Suit" pitchFamily="2" charset="0"/>
              </a:rPr>
              <a:t>Wheat</a:t>
            </a:r>
          </a:p>
          <a:p>
            <a:r>
              <a:rPr lang="en-US" sz="1100" spc="20" dirty="0" smtClean="0">
                <a:latin typeface="Libel Suit" pitchFamily="2" charset="0"/>
              </a:rPr>
              <a:t>Wrap</a:t>
            </a:r>
          </a:p>
          <a:p>
            <a:r>
              <a:rPr lang="en-US" sz="1100" spc="20" dirty="0" smtClean="0">
                <a:latin typeface="Libel Suit" pitchFamily="2" charset="0"/>
              </a:rPr>
              <a:t>Kaiser Roll</a:t>
            </a:r>
          </a:p>
          <a:p>
            <a:r>
              <a:rPr lang="en-US" sz="1100" spc="20" dirty="0" smtClean="0">
                <a:latin typeface="Libel Suit" pitchFamily="2" charset="0"/>
              </a:rPr>
              <a:t>Organic Wheat (add $.50)</a:t>
            </a:r>
          </a:p>
          <a:p>
            <a:r>
              <a:rPr lang="en-US" sz="1100" spc="20" dirty="0" smtClean="0">
                <a:latin typeface="Libel Suit" pitchFamily="2" charset="0"/>
              </a:rPr>
              <a:t>Rye (add $1)</a:t>
            </a:r>
          </a:p>
          <a:p>
            <a:r>
              <a:rPr lang="en-US" sz="1100" spc="20" dirty="0" err="1" smtClean="0">
                <a:latin typeface="Libel Suit" pitchFamily="2" charset="0"/>
              </a:rPr>
              <a:t>Stirato</a:t>
            </a:r>
            <a:r>
              <a:rPr lang="en-US" sz="1100" spc="20" dirty="0" smtClean="0">
                <a:latin typeface="Libel Suit" pitchFamily="2" charset="0"/>
              </a:rPr>
              <a:t> Roll (add $1)</a:t>
            </a:r>
          </a:p>
          <a:p>
            <a:r>
              <a:rPr lang="en-US" sz="1100" spc="20" dirty="0" err="1" smtClean="0">
                <a:latin typeface="Libel Suit" pitchFamily="2" charset="0"/>
              </a:rPr>
              <a:t>Demi</a:t>
            </a:r>
            <a:r>
              <a:rPr lang="en-US" sz="1100" spc="20" dirty="0" smtClean="0">
                <a:latin typeface="Libel Suit" pitchFamily="2" charset="0"/>
              </a:rPr>
              <a:t>-Baguette (add $1)</a:t>
            </a:r>
          </a:p>
          <a:p>
            <a:endParaRPr lang="en-US" sz="1100" spc="20" dirty="0">
              <a:latin typeface="Libel Suit" pitchFamily="2" charset="0"/>
            </a:endParaRPr>
          </a:p>
        </p:txBody>
      </p:sp>
      <p:sp>
        <p:nvSpPr>
          <p:cNvPr id="17" name="TextBox 16"/>
          <p:cNvSpPr txBox="1"/>
          <p:nvPr/>
        </p:nvSpPr>
        <p:spPr>
          <a:xfrm>
            <a:off x="1524000" y="5097453"/>
            <a:ext cx="1828800" cy="938719"/>
          </a:xfrm>
          <a:prstGeom prst="rect">
            <a:avLst/>
          </a:prstGeom>
          <a:noFill/>
          <a:ln>
            <a:solidFill>
              <a:schemeClr val="bg1"/>
            </a:solidFill>
          </a:ln>
        </p:spPr>
        <p:txBody>
          <a:bodyPr wrap="square" rtlCol="0">
            <a:spAutoFit/>
          </a:bodyPr>
          <a:lstStyle/>
          <a:p>
            <a:r>
              <a:rPr lang="en-US" sz="1100" spc="20" dirty="0" smtClean="0">
                <a:latin typeface="Libel Suit" pitchFamily="2" charset="0"/>
              </a:rPr>
              <a:t>Mayo</a:t>
            </a:r>
          </a:p>
          <a:p>
            <a:r>
              <a:rPr lang="en-US" sz="1100" spc="20" dirty="0" smtClean="0">
                <a:latin typeface="Libel Suit" pitchFamily="2" charset="0"/>
              </a:rPr>
              <a:t>Mustard</a:t>
            </a:r>
          </a:p>
          <a:p>
            <a:r>
              <a:rPr lang="en-US" sz="1100" spc="20" dirty="0" smtClean="0">
                <a:latin typeface="Libel Suit" pitchFamily="2" charset="0"/>
              </a:rPr>
              <a:t>Chipotle Spread</a:t>
            </a:r>
          </a:p>
          <a:p>
            <a:r>
              <a:rPr lang="en-US" sz="1100" spc="20" dirty="0" smtClean="0">
                <a:latin typeface="Libel Suit" pitchFamily="2" charset="0"/>
              </a:rPr>
              <a:t>Oil &amp;Vinegar</a:t>
            </a:r>
          </a:p>
          <a:p>
            <a:r>
              <a:rPr lang="en-US" sz="1100" spc="20" dirty="0" smtClean="0">
                <a:latin typeface="Libel Suit" pitchFamily="2" charset="0"/>
              </a:rPr>
              <a:t>Salt &amp; Pepper</a:t>
            </a:r>
            <a:endParaRPr lang="en-US" sz="1100" spc="20" dirty="0">
              <a:latin typeface="Libel Suit" pitchFamily="2" charset="0"/>
            </a:endParaRPr>
          </a:p>
        </p:txBody>
      </p:sp>
      <p:sp>
        <p:nvSpPr>
          <p:cNvPr id="18" name="TextBox 17"/>
          <p:cNvSpPr txBox="1"/>
          <p:nvPr/>
        </p:nvSpPr>
        <p:spPr>
          <a:xfrm>
            <a:off x="0" y="7315200"/>
            <a:ext cx="3200400" cy="338554"/>
          </a:xfrm>
          <a:prstGeom prst="rect">
            <a:avLst/>
          </a:prstGeom>
          <a:noFill/>
        </p:spPr>
        <p:txBody>
          <a:bodyPr wrap="square" rtlCol="0">
            <a:spAutoFit/>
          </a:bodyPr>
          <a:lstStyle/>
          <a:p>
            <a:pPr algn="ctr"/>
            <a:r>
              <a:rPr lang="en-US" sz="1600" b="1" spc="30" dirty="0" smtClean="0">
                <a:latin typeface="Libel Suit" pitchFamily="2" charset="0"/>
              </a:rPr>
              <a:t>All sandwiches are made to order!</a:t>
            </a:r>
          </a:p>
        </p:txBody>
      </p:sp>
      <p:grpSp>
        <p:nvGrpSpPr>
          <p:cNvPr id="51" name="Group 50"/>
          <p:cNvGrpSpPr/>
          <p:nvPr/>
        </p:nvGrpSpPr>
        <p:grpSpPr>
          <a:xfrm>
            <a:off x="3352800" y="179378"/>
            <a:ext cx="3352800" cy="7550785"/>
            <a:chOff x="3368040" y="321360"/>
            <a:chExt cx="3352800" cy="7550785"/>
          </a:xfrm>
        </p:grpSpPr>
        <p:sp>
          <p:nvSpPr>
            <p:cNvPr id="7" name="TextBox 6"/>
            <p:cNvSpPr txBox="1"/>
            <p:nvPr/>
          </p:nvSpPr>
          <p:spPr>
            <a:xfrm>
              <a:off x="3368040" y="321360"/>
              <a:ext cx="3352800" cy="887422"/>
            </a:xfrm>
            <a:prstGeom prst="rect">
              <a:avLst/>
            </a:prstGeom>
            <a:noFill/>
            <a:ln>
              <a:noFill/>
            </a:ln>
          </p:spPr>
          <p:txBody>
            <a:bodyPr wrap="square" rtlCol="0">
              <a:spAutoFit/>
            </a:bodyPr>
            <a:lstStyle/>
            <a:p>
              <a:pPr algn="ctr">
                <a:lnSpc>
                  <a:spcPts val="3100"/>
                </a:lnSpc>
              </a:pPr>
              <a:r>
                <a:rPr lang="en-US" sz="3200" b="1" spc="30" dirty="0" smtClean="0">
                  <a:latin typeface="Libel Suit" pitchFamily="2" charset="0"/>
                </a:rPr>
                <a:t>Signature </a:t>
              </a:r>
            </a:p>
            <a:p>
              <a:pPr algn="ctr">
                <a:lnSpc>
                  <a:spcPts val="3100"/>
                </a:lnSpc>
              </a:pPr>
              <a:r>
                <a:rPr lang="en-US" sz="3200" b="1" spc="30" dirty="0" smtClean="0">
                  <a:latin typeface="Libel Suit" pitchFamily="2" charset="0"/>
                </a:rPr>
                <a:t>Sandwiches</a:t>
              </a:r>
              <a:endParaRPr lang="en-US" sz="3200" b="1" spc="30" dirty="0">
                <a:latin typeface="Libel Suit" pitchFamily="2" charset="0"/>
              </a:endParaRPr>
            </a:p>
          </p:txBody>
        </p:sp>
        <p:sp>
          <p:nvSpPr>
            <p:cNvPr id="20" name="TextBox 19"/>
            <p:cNvSpPr txBox="1"/>
            <p:nvPr/>
          </p:nvSpPr>
          <p:spPr>
            <a:xfrm>
              <a:off x="3368040" y="1208782"/>
              <a:ext cx="3352800" cy="6663363"/>
            </a:xfrm>
            <a:prstGeom prst="rect">
              <a:avLst/>
            </a:prstGeom>
            <a:noFill/>
          </p:spPr>
          <p:txBody>
            <a:bodyPr wrap="square" rtlCol="0">
              <a:spAutoFit/>
            </a:bodyPr>
            <a:lstStyle/>
            <a:p>
              <a:r>
                <a:rPr lang="en-US" sz="1300" b="1" spc="30" dirty="0" smtClean="0">
                  <a:latin typeface="Libel Suit" pitchFamily="2" charset="0"/>
                </a:rPr>
                <a:t>Prosciutto and Blue Cheese </a:t>
              </a:r>
              <a:r>
                <a:rPr lang="en-US" sz="1100" spc="30" dirty="0" smtClean="0">
                  <a:latin typeface="Libel Suit" pitchFamily="2" charset="0"/>
                </a:rPr>
                <a:t>Prosciutto di Parma with crumbled blue cheese (try </a:t>
              </a:r>
              <a:r>
                <a:rPr lang="en-US" sz="1100" spc="30" dirty="0" err="1" smtClean="0">
                  <a:latin typeface="Libel Suit" pitchFamily="2" charset="0"/>
                </a:rPr>
                <a:t>Asiago</a:t>
              </a:r>
              <a:r>
                <a:rPr lang="en-US" sz="1100" spc="30" dirty="0" smtClean="0">
                  <a:latin typeface="Libel Suit" pitchFamily="2" charset="0"/>
                </a:rPr>
                <a:t> or Goat if you’re not a fan of blue!), sliced Bosc pear, honey, fresh basil on </a:t>
              </a:r>
              <a:r>
                <a:rPr lang="en-US" sz="1100" spc="30" dirty="0" err="1" smtClean="0">
                  <a:latin typeface="Libel Suit" pitchFamily="2" charset="0"/>
                </a:rPr>
                <a:t>stirato</a:t>
              </a:r>
              <a:r>
                <a:rPr lang="en-US" sz="1100" spc="30" dirty="0" smtClean="0">
                  <a:latin typeface="Libel Suit" pitchFamily="2" charset="0"/>
                </a:rPr>
                <a:t> roll brushed with extra virgin olive oil..........................................................................................................$9</a:t>
              </a:r>
            </a:p>
            <a:p>
              <a:endParaRPr lang="en-US" sz="1100" b="1" spc="30" dirty="0" smtClean="0">
                <a:latin typeface="Libel Suit" pitchFamily="2" charset="0"/>
              </a:endParaRPr>
            </a:p>
            <a:p>
              <a:r>
                <a:rPr lang="en-US" sz="1300" b="1" spc="30" dirty="0" smtClean="0">
                  <a:latin typeface="Libel Suit" pitchFamily="2" charset="0"/>
                </a:rPr>
                <a:t>House Roast Beef </a:t>
              </a:r>
              <a:r>
                <a:rPr lang="en-US" sz="1100" spc="30" dirty="0" smtClean="0">
                  <a:latin typeface="Libel Suit" pitchFamily="2" charset="0"/>
                </a:rPr>
                <a:t>in-house roast beef with thin sliced red onion, fresh tomato, watercress, dill Havarti, and chipotle lime spread on </a:t>
              </a:r>
              <a:r>
                <a:rPr lang="en-US" sz="1100" spc="30" dirty="0" err="1" smtClean="0">
                  <a:latin typeface="Libel Suit" pitchFamily="2" charset="0"/>
                </a:rPr>
                <a:t>stirato</a:t>
              </a:r>
              <a:r>
                <a:rPr lang="en-US" sz="1100" spc="30" dirty="0" smtClean="0">
                  <a:latin typeface="Libel Suit" pitchFamily="2" charset="0"/>
                </a:rPr>
                <a:t> roll...............................................................................................................$9</a:t>
              </a:r>
            </a:p>
            <a:p>
              <a:endParaRPr lang="en-US" sz="1100" b="1" spc="30" dirty="0" smtClean="0">
                <a:latin typeface="Libel Suit" pitchFamily="2" charset="0"/>
              </a:endParaRPr>
            </a:p>
            <a:p>
              <a:r>
                <a:rPr lang="en-US" sz="1300" b="1" spc="30" dirty="0" smtClean="0">
                  <a:latin typeface="Libel Suit" pitchFamily="2" charset="0"/>
                </a:rPr>
                <a:t>Herb Oven Roasted Turkey </a:t>
              </a:r>
              <a:r>
                <a:rPr lang="en-US" sz="1100" spc="30" dirty="0">
                  <a:latin typeface="Libel Suit" pitchFamily="2" charset="0"/>
                </a:rPr>
                <a:t>h</a:t>
              </a:r>
              <a:r>
                <a:rPr lang="en-US" sz="1100" spc="30" dirty="0" smtClean="0">
                  <a:latin typeface="Libel Suit" pitchFamily="2" charset="0"/>
                </a:rPr>
                <a:t>erb infused oven roasted turkey  breast with provolone cheese, watercress, tomatoes, red onion, </a:t>
              </a:r>
            </a:p>
            <a:p>
              <a:r>
                <a:rPr lang="en-US" sz="1100" spc="30" dirty="0" smtClean="0">
                  <a:latin typeface="Libel Suit" pitchFamily="2" charset="0"/>
                </a:rPr>
                <a:t>and paprika cream cheese spread on </a:t>
              </a:r>
              <a:r>
                <a:rPr lang="en-US" sz="1100" spc="30" dirty="0" err="1" smtClean="0">
                  <a:latin typeface="Libel Suit" pitchFamily="2" charset="0"/>
                </a:rPr>
                <a:t>stirato</a:t>
              </a:r>
              <a:r>
                <a:rPr lang="en-US" sz="1100" spc="30" dirty="0" smtClean="0">
                  <a:latin typeface="Libel Suit" pitchFamily="2" charset="0"/>
                </a:rPr>
                <a:t> roll.....................................$8</a:t>
              </a:r>
            </a:p>
            <a:p>
              <a:endParaRPr lang="en-US" sz="1100" b="1" spc="30" dirty="0" smtClean="0">
                <a:latin typeface="Libel Suit" pitchFamily="2" charset="0"/>
              </a:endParaRPr>
            </a:p>
            <a:p>
              <a:r>
                <a:rPr lang="en-US" sz="1300" b="1" spc="30" dirty="0" smtClean="0">
                  <a:latin typeface="Libel Suit" pitchFamily="2" charset="0"/>
                </a:rPr>
                <a:t>House Corned Beef </a:t>
              </a:r>
              <a:r>
                <a:rPr lang="en-US" sz="1100" spc="30" dirty="0">
                  <a:latin typeface="Libel Suit" pitchFamily="2" charset="0"/>
                </a:rPr>
                <a:t>h</a:t>
              </a:r>
              <a:r>
                <a:rPr lang="en-US" sz="1100" spc="30" dirty="0" smtClean="0">
                  <a:latin typeface="Libel Suit" pitchFamily="2" charset="0"/>
                </a:rPr>
                <a:t>ouse-made corned beef served warm with sauerkraut, Swiss cheese, and horseradish brown mustard on Jewish rye bread.......................................................................half $5 whole $9</a:t>
              </a:r>
            </a:p>
            <a:p>
              <a:endParaRPr lang="en-US" sz="1100" b="1" spc="30" dirty="0" smtClean="0">
                <a:latin typeface="Libel Suit" pitchFamily="2" charset="0"/>
              </a:endParaRPr>
            </a:p>
            <a:p>
              <a:r>
                <a:rPr lang="en-US" sz="1300" b="1" spc="30" dirty="0" smtClean="0">
                  <a:latin typeface="Libel Suit" pitchFamily="2" charset="0"/>
                </a:rPr>
                <a:t>House Pastrami </a:t>
              </a:r>
              <a:r>
                <a:rPr lang="en-US" sz="1100" spc="30" dirty="0" smtClean="0">
                  <a:latin typeface="Libel Suit" pitchFamily="2" charset="0"/>
                </a:rPr>
                <a:t>hot with thin sliced sautéed onion, coleslaw, </a:t>
              </a:r>
            </a:p>
            <a:p>
              <a:r>
                <a:rPr lang="en-US" sz="1100" spc="30" dirty="0" smtClean="0">
                  <a:latin typeface="Libel Suit" pitchFamily="2" charset="0"/>
                </a:rPr>
                <a:t>and deli mustard on Jewish rye bread..............................half $5 whole $9</a:t>
              </a:r>
            </a:p>
            <a:p>
              <a:endParaRPr lang="en-US" sz="1100" b="1" spc="30" dirty="0" smtClean="0">
                <a:latin typeface="Libel Suit" pitchFamily="2" charset="0"/>
              </a:endParaRPr>
            </a:p>
            <a:p>
              <a:r>
                <a:rPr lang="en-US" sz="1300" b="1" spc="30" dirty="0" smtClean="0">
                  <a:latin typeface="Libel Suit" pitchFamily="2" charset="0"/>
                </a:rPr>
                <a:t>Black Forest Ham </a:t>
              </a:r>
              <a:r>
                <a:rPr lang="en-US" sz="1100" spc="30" dirty="0" smtClean="0">
                  <a:latin typeface="Libel Suit" pitchFamily="2" charset="0"/>
                </a:rPr>
                <a:t>Boar’s Head black forest ham with smoked Gouda, bacon, watercress, and tomato on </a:t>
              </a:r>
              <a:r>
                <a:rPr lang="en-US" sz="1100" spc="30" dirty="0" err="1" smtClean="0">
                  <a:latin typeface="Libel Suit" pitchFamily="2" charset="0"/>
                </a:rPr>
                <a:t>stirato</a:t>
              </a:r>
              <a:r>
                <a:rPr lang="en-US" sz="1100" spc="30" dirty="0" smtClean="0">
                  <a:latin typeface="Libel Suit" pitchFamily="2" charset="0"/>
                </a:rPr>
                <a:t> roll...........................$7</a:t>
              </a:r>
            </a:p>
            <a:p>
              <a:endParaRPr lang="en-US" sz="1100" b="1" spc="30" dirty="0" smtClean="0">
                <a:latin typeface="Libel Suit" pitchFamily="2" charset="0"/>
              </a:endParaRPr>
            </a:p>
            <a:p>
              <a:r>
                <a:rPr lang="en-US" sz="1300" b="1" spc="30" dirty="0" smtClean="0">
                  <a:latin typeface="Libel Suit" pitchFamily="2" charset="0"/>
                </a:rPr>
                <a:t>Roasted Vegetable </a:t>
              </a:r>
              <a:r>
                <a:rPr lang="en-US" sz="1100" spc="30" dirty="0" smtClean="0">
                  <a:latin typeface="Libel Suit" pitchFamily="2" charset="0"/>
                </a:rPr>
                <a:t>choices of zucchini, eggplant, carrot, parsnips, red pepper, onion, with spinach, goat cheese, and olive tapenade on </a:t>
              </a:r>
              <a:r>
                <a:rPr lang="en-US" sz="1100" spc="30" dirty="0" err="1" smtClean="0">
                  <a:latin typeface="Libel Suit" pitchFamily="2" charset="0"/>
                </a:rPr>
                <a:t>stirato</a:t>
              </a:r>
              <a:r>
                <a:rPr lang="en-US" sz="1100" spc="30" dirty="0" smtClean="0">
                  <a:latin typeface="Libel Suit" pitchFamily="2" charset="0"/>
                </a:rPr>
                <a:t> roll.....................................................................................$7</a:t>
              </a:r>
            </a:p>
            <a:p>
              <a:endParaRPr lang="en-US" sz="1100" b="1" spc="30" dirty="0" smtClean="0">
                <a:latin typeface="Libel Suit" pitchFamily="2" charset="0"/>
              </a:endParaRPr>
            </a:p>
            <a:p>
              <a:r>
                <a:rPr lang="en-US" sz="1300" b="1" spc="30" dirty="0" smtClean="0">
                  <a:latin typeface="Libel Suit" pitchFamily="2" charset="0"/>
                </a:rPr>
                <a:t>Fresh Mozzarella </a:t>
              </a:r>
              <a:r>
                <a:rPr lang="en-US" sz="1100" spc="30" dirty="0" smtClean="0">
                  <a:latin typeface="Libel Suit" pitchFamily="2" charset="0"/>
                </a:rPr>
                <a:t>with sliced tomatoes, fresh basil, roasted red peppers, and black pepper on toasted </a:t>
              </a:r>
              <a:r>
                <a:rPr lang="en-US" sz="1100" spc="30" dirty="0" err="1" smtClean="0">
                  <a:latin typeface="Libel Suit" pitchFamily="2" charset="0"/>
                </a:rPr>
                <a:t>stirato</a:t>
              </a:r>
              <a:r>
                <a:rPr lang="en-US" sz="1100" spc="30" dirty="0" smtClean="0">
                  <a:latin typeface="Libel Suit" pitchFamily="2" charset="0"/>
                </a:rPr>
                <a:t> roll brushed with extra virgin olive oil.............................................................................................$8</a:t>
              </a:r>
            </a:p>
            <a:p>
              <a:endParaRPr lang="en-US" sz="1100" b="1" spc="30" dirty="0" smtClean="0">
                <a:latin typeface="Libel Suit" pitchFamily="2" charset="0"/>
              </a:endParaRPr>
            </a:p>
            <a:p>
              <a:r>
                <a:rPr lang="en-US" sz="1300" b="1" spc="30" dirty="0" smtClean="0">
                  <a:latin typeface="Libel Suit" pitchFamily="2" charset="0"/>
                </a:rPr>
                <a:t>Hummus and Portabella </a:t>
              </a:r>
              <a:r>
                <a:rPr lang="en-US" sz="1100" spc="30" dirty="0" smtClean="0">
                  <a:latin typeface="Libel Suit" pitchFamily="2" charset="0"/>
                </a:rPr>
                <a:t>with spinach, roasted red pepper, sautéed onion, and balsamic vinaigrette on a whole wheat wrap....$6</a:t>
              </a:r>
            </a:p>
            <a:p>
              <a:endParaRPr lang="en-US" sz="1100" b="1" spc="30" dirty="0" smtClean="0">
                <a:latin typeface="Libel Suit" pitchFamily="2" charset="0"/>
              </a:endParaRPr>
            </a:p>
            <a:p>
              <a:r>
                <a:rPr lang="en-US" sz="1300" b="1" spc="30" dirty="0" smtClean="0">
                  <a:latin typeface="Libel Suit" pitchFamily="2" charset="0"/>
                </a:rPr>
                <a:t>Nova Smoked Salmon </a:t>
              </a:r>
              <a:r>
                <a:rPr lang="en-US" sz="1100" spc="30" dirty="0" smtClean="0">
                  <a:latin typeface="Libel Suit" pitchFamily="2" charset="0"/>
                </a:rPr>
                <a:t>with herbed cream cheese, capers, and </a:t>
              </a:r>
            </a:p>
            <a:p>
              <a:r>
                <a:rPr lang="en-US" sz="1100" spc="30" dirty="0" smtClean="0">
                  <a:latin typeface="Libel Suit" pitchFamily="2" charset="0"/>
                </a:rPr>
                <a:t>red onions on </a:t>
              </a:r>
              <a:r>
                <a:rPr lang="en-US" sz="1100" spc="30" dirty="0" err="1" smtClean="0">
                  <a:latin typeface="Libel Suit" pitchFamily="2" charset="0"/>
                </a:rPr>
                <a:t>stirato</a:t>
              </a:r>
              <a:r>
                <a:rPr lang="en-US" sz="1100" spc="30" dirty="0" smtClean="0">
                  <a:latin typeface="Libel Suit" pitchFamily="2" charset="0"/>
                </a:rPr>
                <a:t> roll...................................................................................$8</a:t>
              </a:r>
            </a:p>
          </p:txBody>
        </p:sp>
      </p:grpSp>
      <p:sp>
        <p:nvSpPr>
          <p:cNvPr id="46" name="TextBox 45"/>
          <p:cNvSpPr txBox="1"/>
          <p:nvPr/>
        </p:nvSpPr>
        <p:spPr>
          <a:xfrm>
            <a:off x="0" y="2738735"/>
            <a:ext cx="3200400" cy="461665"/>
          </a:xfrm>
          <a:prstGeom prst="rect">
            <a:avLst/>
          </a:prstGeom>
          <a:noFill/>
        </p:spPr>
        <p:txBody>
          <a:bodyPr wrap="square" rtlCol="0" anchor="b">
            <a:spAutoFit/>
          </a:bodyPr>
          <a:lstStyle/>
          <a:p>
            <a:pPr algn="ctr"/>
            <a:r>
              <a:rPr lang="en-US" sz="2400" b="1" spc="20" dirty="0" smtClean="0">
                <a:latin typeface="Libel Suit" pitchFamily="2" charset="0"/>
                <a:sym typeface="Wingdings"/>
              </a:rPr>
              <a:t>Choose Your…</a:t>
            </a:r>
            <a:endParaRPr lang="en-US" sz="2400" b="1" spc="20" dirty="0">
              <a:latin typeface="Libel Suit" pitchFamily="2" charset="0"/>
            </a:endParaRPr>
          </a:p>
        </p:txBody>
      </p:sp>
      <p:sp>
        <p:nvSpPr>
          <p:cNvPr id="28" name="TextBox 27"/>
          <p:cNvSpPr txBox="1"/>
          <p:nvPr/>
        </p:nvSpPr>
        <p:spPr>
          <a:xfrm>
            <a:off x="1371600" y="1046202"/>
            <a:ext cx="1295400" cy="430887"/>
          </a:xfrm>
          <a:prstGeom prst="rect">
            <a:avLst/>
          </a:prstGeom>
          <a:noFill/>
        </p:spPr>
        <p:txBody>
          <a:bodyPr wrap="square" rtlCol="0">
            <a:spAutoFit/>
          </a:bodyPr>
          <a:lstStyle/>
          <a:p>
            <a:pPr algn="ctr"/>
            <a:r>
              <a:rPr lang="en-US" sz="2200" b="1" spc="20" dirty="0" smtClean="0">
                <a:latin typeface="Libel Suit" pitchFamily="2" charset="0"/>
              </a:rPr>
              <a:t>$4.99</a:t>
            </a:r>
            <a:endParaRPr lang="en-US" sz="2200" b="1" spc="20" dirty="0">
              <a:latin typeface="Libel Suit" pitchFamily="2" charset="0"/>
            </a:endParaRPr>
          </a:p>
        </p:txBody>
      </p:sp>
      <p:sp>
        <p:nvSpPr>
          <p:cNvPr id="32" name="TextBox 31"/>
          <p:cNvSpPr txBox="1"/>
          <p:nvPr/>
        </p:nvSpPr>
        <p:spPr>
          <a:xfrm>
            <a:off x="1676400" y="1372850"/>
            <a:ext cx="1828800" cy="1446550"/>
          </a:xfrm>
          <a:prstGeom prst="rect">
            <a:avLst/>
          </a:prstGeom>
          <a:noFill/>
          <a:ln>
            <a:noFill/>
          </a:ln>
        </p:spPr>
        <p:txBody>
          <a:bodyPr wrap="square" rtlCol="0">
            <a:spAutoFit/>
          </a:bodyPr>
          <a:lstStyle/>
          <a:p>
            <a:r>
              <a:rPr lang="en-US" sz="1100" spc="20" dirty="0" smtClean="0">
                <a:latin typeface="Libel Suit" pitchFamily="2" charset="0"/>
              </a:rPr>
              <a:t>House Roast Beef</a:t>
            </a:r>
          </a:p>
          <a:p>
            <a:r>
              <a:rPr lang="en-US" sz="1100" spc="20" dirty="0" smtClean="0">
                <a:latin typeface="Libel Suit" pitchFamily="2" charset="0"/>
              </a:rPr>
              <a:t>House Chicken Breast</a:t>
            </a:r>
          </a:p>
          <a:p>
            <a:r>
              <a:rPr lang="en-US" sz="1100" spc="20" dirty="0" smtClean="0">
                <a:latin typeface="Libel Suit" pitchFamily="2" charset="0"/>
              </a:rPr>
              <a:t>Kite’s</a:t>
            </a:r>
            <a:r>
              <a:rPr lang="en-US" sz="1100" spc="20" baseline="30000" dirty="0" smtClean="0">
                <a:latin typeface="Libel Suit" pitchFamily="2" charset="0"/>
              </a:rPr>
              <a:t>®</a:t>
            </a:r>
            <a:r>
              <a:rPr lang="en-US" sz="1100" spc="20" dirty="0" smtClean="0">
                <a:latin typeface="Libel Suit" pitchFamily="2" charset="0"/>
              </a:rPr>
              <a:t> Country Ham</a:t>
            </a:r>
          </a:p>
          <a:p>
            <a:r>
              <a:rPr lang="en-US" sz="1100" spc="20" dirty="0" smtClean="0">
                <a:latin typeface="Libel Suit" pitchFamily="2" charset="0"/>
              </a:rPr>
              <a:t>Tuna Salad</a:t>
            </a:r>
          </a:p>
          <a:p>
            <a:r>
              <a:rPr lang="en-US" sz="1100" spc="20" dirty="0" smtClean="0">
                <a:latin typeface="Libel Suit" pitchFamily="2" charset="0"/>
              </a:rPr>
              <a:t>Chicken Salad</a:t>
            </a:r>
          </a:p>
          <a:p>
            <a:r>
              <a:rPr lang="en-US" sz="1100" spc="20" dirty="0" smtClean="0">
                <a:latin typeface="Libel Suit" pitchFamily="2" charset="0"/>
              </a:rPr>
              <a:t>Curry Chicken Salad</a:t>
            </a:r>
          </a:p>
          <a:p>
            <a:r>
              <a:rPr lang="en-US" sz="1100" spc="20" dirty="0" smtClean="0">
                <a:latin typeface="Libel Suit" pitchFamily="2" charset="0"/>
              </a:rPr>
              <a:t>Cajun Shrimp Salad</a:t>
            </a:r>
          </a:p>
          <a:p>
            <a:r>
              <a:rPr lang="en-US" sz="1100" spc="20" dirty="0" smtClean="0">
                <a:latin typeface="Libel Suit" pitchFamily="2" charset="0"/>
              </a:rPr>
              <a:t>Pork BBQ</a:t>
            </a:r>
          </a:p>
        </p:txBody>
      </p:sp>
      <p:sp>
        <p:nvSpPr>
          <p:cNvPr id="33" name="TextBox 32"/>
          <p:cNvSpPr txBox="1"/>
          <p:nvPr/>
        </p:nvSpPr>
        <p:spPr>
          <a:xfrm>
            <a:off x="685800" y="5097453"/>
            <a:ext cx="1828800" cy="1107996"/>
          </a:xfrm>
          <a:prstGeom prst="rect">
            <a:avLst/>
          </a:prstGeom>
          <a:noFill/>
          <a:ln>
            <a:noFill/>
          </a:ln>
        </p:spPr>
        <p:txBody>
          <a:bodyPr wrap="square" rtlCol="0">
            <a:spAutoFit/>
          </a:bodyPr>
          <a:lstStyle/>
          <a:p>
            <a:r>
              <a:rPr lang="en-US" sz="1100" spc="20" dirty="0" smtClean="0">
                <a:latin typeface="Libel Suit" pitchFamily="2" charset="0"/>
              </a:rPr>
              <a:t>Lettuce</a:t>
            </a:r>
          </a:p>
          <a:p>
            <a:r>
              <a:rPr lang="en-US" sz="1100" spc="20" dirty="0" smtClean="0">
                <a:latin typeface="Libel Suit" pitchFamily="2" charset="0"/>
              </a:rPr>
              <a:t>Tomato</a:t>
            </a:r>
          </a:p>
          <a:p>
            <a:r>
              <a:rPr lang="en-US" sz="1100" spc="20" dirty="0" smtClean="0">
                <a:latin typeface="Libel Suit" pitchFamily="2" charset="0"/>
              </a:rPr>
              <a:t>Spinach</a:t>
            </a:r>
          </a:p>
          <a:p>
            <a:r>
              <a:rPr lang="en-US" sz="1100" spc="20" dirty="0" smtClean="0">
                <a:latin typeface="Libel Suit" pitchFamily="2" charset="0"/>
              </a:rPr>
              <a:t>Watercress</a:t>
            </a:r>
          </a:p>
          <a:p>
            <a:r>
              <a:rPr lang="en-US" sz="1100" spc="20" dirty="0" smtClean="0">
                <a:latin typeface="Libel Suit" pitchFamily="2" charset="0"/>
              </a:rPr>
              <a:t>Red Onions</a:t>
            </a:r>
          </a:p>
          <a:p>
            <a:endParaRPr lang="en-US" sz="1100" dirty="0" smtClean="0">
              <a:latin typeface="Papyrus" pitchFamily="66" charset="0"/>
            </a:endParaRPr>
          </a:p>
        </p:txBody>
      </p:sp>
      <p:sp>
        <p:nvSpPr>
          <p:cNvPr id="34" name="TextBox 33"/>
          <p:cNvSpPr txBox="1"/>
          <p:nvPr/>
        </p:nvSpPr>
        <p:spPr>
          <a:xfrm>
            <a:off x="0" y="6046857"/>
            <a:ext cx="3200400" cy="353943"/>
          </a:xfrm>
          <a:prstGeom prst="rect">
            <a:avLst/>
          </a:prstGeom>
          <a:noFill/>
          <a:ln>
            <a:noFill/>
          </a:ln>
        </p:spPr>
        <p:txBody>
          <a:bodyPr wrap="square" rtlCol="0">
            <a:spAutoFit/>
          </a:bodyPr>
          <a:lstStyle/>
          <a:p>
            <a:pPr algn="ctr"/>
            <a:r>
              <a:rPr lang="en-US" sz="1700" b="1" spc="30" dirty="0" smtClean="0">
                <a:latin typeface="Libel Suit" pitchFamily="2" charset="0"/>
              </a:rPr>
              <a:t>Extras (add $1)</a:t>
            </a:r>
          </a:p>
        </p:txBody>
      </p:sp>
      <p:sp>
        <p:nvSpPr>
          <p:cNvPr id="35" name="TextBox 34"/>
          <p:cNvSpPr txBox="1"/>
          <p:nvPr/>
        </p:nvSpPr>
        <p:spPr>
          <a:xfrm>
            <a:off x="990600" y="6283404"/>
            <a:ext cx="1828800" cy="1107996"/>
          </a:xfrm>
          <a:prstGeom prst="rect">
            <a:avLst/>
          </a:prstGeom>
          <a:noFill/>
          <a:ln>
            <a:noFill/>
          </a:ln>
        </p:spPr>
        <p:txBody>
          <a:bodyPr wrap="square" rtlCol="0">
            <a:spAutoFit/>
          </a:bodyPr>
          <a:lstStyle/>
          <a:p>
            <a:r>
              <a:rPr lang="en-US" sz="1100" spc="20" dirty="0" smtClean="0">
                <a:latin typeface="Libel Suit" pitchFamily="2" charset="0"/>
              </a:rPr>
              <a:t>Avocado</a:t>
            </a:r>
          </a:p>
          <a:p>
            <a:r>
              <a:rPr lang="en-US" sz="1100" spc="20" dirty="0" smtClean="0">
                <a:latin typeface="Libel Suit" pitchFamily="2" charset="0"/>
              </a:rPr>
              <a:t>Bacon</a:t>
            </a:r>
          </a:p>
          <a:p>
            <a:r>
              <a:rPr lang="en-US" sz="1100" spc="20" dirty="0" smtClean="0">
                <a:latin typeface="Libel Suit" pitchFamily="2" charset="0"/>
              </a:rPr>
              <a:t>Cucumber (50</a:t>
            </a:r>
            <a:r>
              <a:rPr lang="en-US" sz="1100" spc="20" dirty="0" smtClean="0">
                <a:latin typeface="Libel Suit" pitchFamily="2" charset="0"/>
                <a:cs typeface="Vrinda"/>
              </a:rPr>
              <a:t>¢)</a:t>
            </a:r>
          </a:p>
          <a:p>
            <a:r>
              <a:rPr lang="en-US" sz="1100" spc="20" dirty="0" smtClean="0">
                <a:latin typeface="Libel Suit" pitchFamily="2" charset="0"/>
                <a:cs typeface="Vrinda"/>
              </a:rPr>
              <a:t>Mushrooms </a:t>
            </a:r>
            <a:r>
              <a:rPr lang="en-US" sz="1100" spc="20" dirty="0" smtClean="0">
                <a:latin typeface="Libel Suit" pitchFamily="2" charset="0"/>
              </a:rPr>
              <a:t>(50</a:t>
            </a:r>
            <a:r>
              <a:rPr lang="en-US" sz="1100" spc="20" dirty="0" smtClean="0">
                <a:latin typeface="Libel Suit" pitchFamily="2" charset="0"/>
                <a:cs typeface="Vrinda"/>
              </a:rPr>
              <a:t>¢)</a:t>
            </a:r>
          </a:p>
          <a:p>
            <a:r>
              <a:rPr lang="en-US" sz="1100" spc="20" dirty="0" smtClean="0">
                <a:latin typeface="Libel Suit" pitchFamily="2" charset="0"/>
              </a:rPr>
              <a:t>Roasted Red Peppers</a:t>
            </a:r>
          </a:p>
          <a:p>
            <a:r>
              <a:rPr lang="en-US" sz="1100" spc="20" dirty="0" smtClean="0">
                <a:latin typeface="Libel Suit" pitchFamily="2" charset="0"/>
              </a:rPr>
              <a:t>Tapenade</a:t>
            </a:r>
          </a:p>
        </p:txBody>
      </p:sp>
      <p:sp>
        <p:nvSpPr>
          <p:cNvPr id="31" name="TextBox 30"/>
          <p:cNvSpPr txBox="1"/>
          <p:nvPr/>
        </p:nvSpPr>
        <p:spPr>
          <a:xfrm>
            <a:off x="6705600" y="7064514"/>
            <a:ext cx="3200400" cy="605294"/>
          </a:xfrm>
          <a:prstGeom prst="rect">
            <a:avLst/>
          </a:prstGeom>
          <a:noFill/>
        </p:spPr>
        <p:txBody>
          <a:bodyPr wrap="square" rtlCol="0">
            <a:spAutoFit/>
          </a:bodyPr>
          <a:lstStyle/>
          <a:p>
            <a:pPr algn="ctr">
              <a:lnSpc>
                <a:spcPts val="2000"/>
              </a:lnSpc>
            </a:pPr>
            <a:r>
              <a:rPr lang="en-US" dirty="0" smtClean="0">
                <a:latin typeface="Libel Suit" pitchFamily="2" charset="0"/>
              </a:rPr>
              <a:t>Check out our cold case for fresh </a:t>
            </a:r>
          </a:p>
          <a:p>
            <a:pPr algn="ctr">
              <a:lnSpc>
                <a:spcPts val="2000"/>
              </a:lnSpc>
            </a:pPr>
            <a:r>
              <a:rPr lang="en-US" dirty="0" smtClean="0">
                <a:latin typeface="Libel Suit" pitchFamily="2" charset="0"/>
              </a:rPr>
              <a:t>grab-and-go items made daily!</a:t>
            </a:r>
            <a:endParaRPr lang="en-US" dirty="0">
              <a:latin typeface="Libel Suit" pitchFamily="2"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16843</TotalTime>
  <Words>834</Words>
  <Application>Microsoft Office PowerPoint</Application>
  <PresentationFormat>Custom</PresentationFormat>
  <Paragraphs>181</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 </cp:lastModifiedBy>
  <cp:revision>1588</cp:revision>
  <dcterms:created xsi:type="dcterms:W3CDTF">2010-09-23T22:27:21Z</dcterms:created>
  <dcterms:modified xsi:type="dcterms:W3CDTF">2015-05-15T12:13:20Z</dcterms:modified>
</cp:coreProperties>
</file>